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8" r:id="rId3"/>
    <p:sldId id="257" r:id="rId4"/>
    <p:sldId id="259" r:id="rId5"/>
    <p:sldId id="271" r:id="rId6"/>
    <p:sldId id="260" r:id="rId7"/>
    <p:sldId id="279" r:id="rId8"/>
    <p:sldId id="277" r:id="rId9"/>
    <p:sldId id="280" r:id="rId10"/>
    <p:sldId id="281" r:id="rId11"/>
    <p:sldId id="278" r:id="rId12"/>
    <p:sldId id="261" r:id="rId13"/>
    <p:sldId id="262" r:id="rId14"/>
    <p:sldId id="263" r:id="rId15"/>
    <p:sldId id="264" r:id="rId16"/>
    <p:sldId id="282" r:id="rId17"/>
    <p:sldId id="265" r:id="rId18"/>
    <p:sldId id="266" r:id="rId19"/>
    <p:sldId id="267" r:id="rId20"/>
    <p:sldId id="283" r:id="rId21"/>
    <p:sldId id="272" r:id="rId22"/>
    <p:sldId id="284" r:id="rId23"/>
    <p:sldId id="268" r:id="rId24"/>
    <p:sldId id="285" r:id="rId25"/>
    <p:sldId id="286" r:id="rId26"/>
    <p:sldId id="269" r:id="rId27"/>
    <p:sldId id="270" r:id="rId28"/>
    <p:sldId id="287"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096" autoAdjust="0"/>
  </p:normalViewPr>
  <p:slideViewPr>
    <p:cSldViewPr>
      <p:cViewPr varScale="1">
        <p:scale>
          <a:sx n="41" d="100"/>
          <a:sy n="41" d="100"/>
        </p:scale>
        <p:origin x="-2226" y="-11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C0DF45-04B1-4A7E-B868-3CDC7AB248D7}" type="datetimeFigureOut">
              <a:rPr lang="en-US" smtClean="0"/>
              <a:pPr/>
              <a:t>1/12/2011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20C7D2-BB98-4C69-B032-717E8EE0B3E5}" type="slidenum">
              <a:rPr lang="en-US" smtClean="0"/>
              <a:pPr/>
              <a:t>‹#›</a:t>
            </a:fld>
            <a:endParaRPr lang="en-US"/>
          </a:p>
        </p:txBody>
      </p:sp>
    </p:spTree>
    <p:extLst>
      <p:ext uri="{BB962C8B-B14F-4D97-AF65-F5344CB8AC3E}">
        <p14:creationId xmlns="" xmlns:p14="http://schemas.microsoft.com/office/powerpoint/2010/main" val="2332835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CD0CD-457A-4FB3-9459-88D6466A1AB6}" type="datetimeFigureOut">
              <a:rPr lang="en-US" smtClean="0"/>
              <a:pPr/>
              <a:t>1/12/2011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6B81A7-4D05-485A-A886-74AC4D4A0841}" type="slidenum">
              <a:rPr lang="en-US" smtClean="0"/>
              <a:pPr/>
              <a:t>‹#›</a:t>
            </a:fld>
            <a:endParaRPr lang="en-US"/>
          </a:p>
        </p:txBody>
      </p:sp>
    </p:spTree>
    <p:extLst>
      <p:ext uri="{BB962C8B-B14F-4D97-AF65-F5344CB8AC3E}">
        <p14:creationId xmlns="" xmlns:p14="http://schemas.microsoft.com/office/powerpoint/2010/main" val="3013334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smtClean="0">
                <a:solidFill>
                  <a:schemeClr val="tx1"/>
                </a:solidFill>
                <a:latin typeface="+mn-lt"/>
                <a:ea typeface="+mn-ea"/>
                <a:cs typeface="+mn-cs"/>
              </a:rPr>
              <a:t>This session focuses on HIV</a:t>
            </a:r>
            <a:r>
              <a:rPr lang="en-CA" sz="1200" kern="1200" baseline="0" dirty="0" smtClean="0">
                <a:solidFill>
                  <a:schemeClr val="tx1"/>
                </a:solidFill>
                <a:latin typeface="+mn-lt"/>
                <a:ea typeface="+mn-ea"/>
                <a:cs typeface="+mn-cs"/>
              </a:rPr>
              <a:t> in the workforce.  Employers offer a strong source of hope for working to support HIV positive people. As nurses, you will likely be called upon to advise or work with companies to develop or support HIV management programmes.</a:t>
            </a:r>
          </a:p>
          <a:p>
            <a:pPr lvl="0"/>
            <a:endParaRPr lang="en-CA" sz="1200" kern="1200" baseline="0" dirty="0" smtClean="0">
              <a:solidFill>
                <a:schemeClr val="tx1"/>
              </a:solidFill>
              <a:latin typeface="+mn-lt"/>
              <a:ea typeface="+mn-ea"/>
              <a:cs typeface="+mn-cs"/>
            </a:endParaRPr>
          </a:p>
          <a:p>
            <a:pPr lvl="0"/>
            <a:r>
              <a:rPr lang="en-CA" sz="1200" kern="1200" baseline="0" dirty="0" smtClean="0">
                <a:solidFill>
                  <a:schemeClr val="tx1"/>
                </a:solidFill>
                <a:latin typeface="+mn-lt"/>
                <a:ea typeface="+mn-ea"/>
                <a:cs typeface="+mn-cs"/>
              </a:rPr>
              <a:t>As we’ve discussed earlier in this course, community contexts play a major role in facilitating HIV management. Workplaces are a key environment to consider so that the many HIV positive workers will be  best able to access and adhere to treatment. It is important that nurses know about workplace HIV management so that they are able to help workplaces develop the most supportive environments possible for HIV positive workers. </a:t>
            </a:r>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6B81A7-4D05-485A-A886-74AC4D4A084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An electric company in Côte d’Ivoire compared the year before ART provision to the two year period after. The company had 3,500 employees, most of whom are professional and trained for one to five years. Its annual profits were around US$5.6 million.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They found a:</a:t>
            </a:r>
          </a:p>
          <a:p>
            <a:pPr lvl="0"/>
            <a:r>
              <a:rPr lang="en-CA" sz="1200" kern="1200" dirty="0" smtClean="0">
                <a:solidFill>
                  <a:schemeClr val="tx1"/>
                </a:solidFill>
                <a:latin typeface="+mn-lt"/>
                <a:ea typeface="+mn-ea"/>
                <a:cs typeface="+mn-cs"/>
              </a:rPr>
              <a:t>94% decrease in HIV-related absenteeism,</a:t>
            </a:r>
          </a:p>
          <a:p>
            <a:pPr lvl="0"/>
            <a:r>
              <a:rPr lang="en-CA" sz="1200" kern="1200" dirty="0" smtClean="0">
                <a:solidFill>
                  <a:schemeClr val="tx1"/>
                </a:solidFill>
                <a:latin typeface="+mn-lt"/>
                <a:ea typeface="+mn-ea"/>
                <a:cs typeface="+mn-cs"/>
              </a:rPr>
              <a:t>81% decrease in HIV-related hospitalisations,</a:t>
            </a:r>
          </a:p>
          <a:p>
            <a:pPr lvl="0"/>
            <a:r>
              <a:rPr lang="en-CA" sz="1200" kern="1200" dirty="0" smtClean="0">
                <a:solidFill>
                  <a:schemeClr val="tx1"/>
                </a:solidFill>
                <a:latin typeface="+mn-lt"/>
                <a:ea typeface="+mn-ea"/>
                <a:cs typeface="+mn-cs"/>
              </a:rPr>
              <a:t>8% decrease in new clinical cases of AIDS and</a:t>
            </a:r>
          </a:p>
          <a:p>
            <a:pPr lvl="0"/>
            <a:r>
              <a:rPr lang="en-CA" sz="1200" kern="1200" dirty="0" smtClean="0">
                <a:solidFill>
                  <a:schemeClr val="tx1"/>
                </a:solidFill>
                <a:latin typeface="+mn-lt"/>
                <a:ea typeface="+mn-ea"/>
                <a:cs typeface="+mn-cs"/>
              </a:rPr>
              <a:t>58% decrease in HIV-related mortality.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These changes brought about by ART resulted in savings of over half a million dollars (USD) in the two years, including US$287 000 saved due to reduced absenteeism.</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Source: </a:t>
            </a:r>
            <a:r>
              <a:rPr lang="en-US" sz="1200" kern="1200" dirty="0" err="1" smtClean="0">
                <a:solidFill>
                  <a:schemeClr val="tx1"/>
                </a:solidFill>
                <a:latin typeface="+mn-lt"/>
                <a:ea typeface="+mn-ea"/>
                <a:cs typeface="+mn-cs"/>
              </a:rPr>
              <a:t>Eholie</a:t>
            </a:r>
            <a:r>
              <a:rPr lang="en-US" sz="1200" kern="1200" dirty="0" smtClean="0">
                <a:solidFill>
                  <a:schemeClr val="tx1"/>
                </a:solidFill>
                <a:latin typeface="+mn-lt"/>
                <a:ea typeface="+mn-ea"/>
                <a:cs typeface="+mn-cs"/>
              </a:rPr>
              <a:t>, S., Nolan, M., et al. (2003). </a:t>
            </a:r>
            <a:r>
              <a:rPr lang="en-US" sz="1200" i="1" kern="1200" dirty="0" smtClean="0">
                <a:solidFill>
                  <a:schemeClr val="tx1"/>
                </a:solidFill>
                <a:latin typeface="+mn-lt"/>
                <a:ea typeface="+mn-ea"/>
                <a:cs typeface="+mn-cs"/>
              </a:rPr>
              <a:t>Antiretroviral Treatment can be Cost-saving for Industry and Life-saving for Workers: a Case Study from Côte d’Ivoire’s Private Sector.</a:t>
            </a:r>
            <a:r>
              <a:rPr lang="en-US" sz="1200" kern="1200" dirty="0" smtClean="0">
                <a:solidFill>
                  <a:schemeClr val="tx1"/>
                </a:solidFill>
                <a:latin typeface="+mn-lt"/>
                <a:ea typeface="+mn-ea"/>
                <a:cs typeface="+mn-cs"/>
              </a:rPr>
              <a:t> Economics of AIDS and access to HIV/AIDS care in developing countries, issues and challenges. Paris: </a:t>
            </a:r>
            <a:r>
              <a:rPr lang="en-US" sz="1200" kern="1200" dirty="0" err="1" smtClean="0">
                <a:solidFill>
                  <a:schemeClr val="tx1"/>
                </a:solidFill>
                <a:latin typeface="+mn-lt"/>
                <a:ea typeface="+mn-ea"/>
                <a:cs typeface="+mn-cs"/>
              </a:rPr>
              <a:t>Agence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Nationale</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Recherches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sur</a:t>
            </a:r>
            <a:r>
              <a:rPr lang="en-US" sz="1200" kern="1200" dirty="0" smtClean="0">
                <a:solidFill>
                  <a:schemeClr val="tx1"/>
                </a:solidFill>
                <a:latin typeface="+mn-lt"/>
                <a:ea typeface="+mn-ea"/>
                <a:cs typeface="+mn-cs"/>
              </a:rPr>
              <a:t> le </a:t>
            </a:r>
            <a:r>
              <a:rPr lang="en-US" sz="1200" kern="1200" dirty="0" err="1" smtClean="0">
                <a:solidFill>
                  <a:schemeClr val="tx1"/>
                </a:solidFill>
                <a:latin typeface="+mn-lt"/>
                <a:ea typeface="+mn-ea"/>
                <a:cs typeface="+mn-cs"/>
              </a:rPr>
              <a:t>Sida</a:t>
            </a:r>
            <a:r>
              <a:rPr lang="en-US" sz="1200" kern="1200" dirty="0" smtClean="0">
                <a:solidFill>
                  <a:schemeClr val="tx1"/>
                </a:solidFill>
                <a:latin typeface="+mn-lt"/>
                <a:ea typeface="+mn-ea"/>
                <a:cs typeface="+mn-cs"/>
              </a:rPr>
              <a:t>.</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Overall, studies have suggested that, even though it is expensive to run HIV management programs, it’s generally cheaper than doing nothing at all. (George 2006). </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Helping </a:t>
            </a:r>
            <a:r>
              <a:rPr lang="en-CA" baseline="0" dirty="0" smtClean="0"/>
              <a:t>HIV positive workers find out their status and supporting them to stay healthy through HIV management for as long as possible is ethically right and generally economically smart too. A worker with appropriate HIV-related care can work in good health for many years, often at least 10 years, depending on when he or she is diagnosed. </a:t>
            </a: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Offering ART is a vital step</a:t>
            </a:r>
            <a:r>
              <a:rPr lang="en-CA" sz="1200" kern="1200" baseline="0" dirty="0" smtClean="0">
                <a:solidFill>
                  <a:schemeClr val="tx1"/>
                </a:solidFill>
                <a:latin typeface="+mn-lt"/>
                <a:ea typeface="+mn-ea"/>
                <a:cs typeface="+mn-cs"/>
              </a:rPr>
              <a:t> for workers. However, it is only one of several factors that must come together for effective HIV management. Many times, workplaces offering ART find that few employees come forward to use it.  It is very expensive for workplaces to start an HIV management program and try to supply ART for workers when very few people use it.</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Connelly and Rosen</a:t>
            </a:r>
            <a:r>
              <a:rPr lang="en-CA" sz="1200" kern="1200" baseline="0" dirty="0" smtClean="0">
                <a:solidFill>
                  <a:schemeClr val="tx1"/>
                </a:solidFill>
                <a:latin typeface="+mn-lt"/>
                <a:ea typeface="+mn-ea"/>
                <a:cs typeface="+mn-cs"/>
              </a:rPr>
              <a:t> (2006) looked at how many workers actually accessed ART.  They found that although 65% of workers had access to ART, the number of HIV positive people who decided to get ART was low. The </a:t>
            </a:r>
            <a:r>
              <a:rPr lang="en-CA" sz="1200" kern="1200" dirty="0" smtClean="0">
                <a:solidFill>
                  <a:schemeClr val="tx1"/>
                </a:solidFill>
                <a:latin typeface="+mn-lt"/>
                <a:ea typeface="+mn-ea"/>
                <a:cs typeface="+mn-cs"/>
              </a:rPr>
              <a:t>actual uptake of ART among those with access was only 3.8% of all suspected HIV-positive employees in the sample receiving ART.  </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p:txBody>
      </p:sp>
      <p:sp>
        <p:nvSpPr>
          <p:cNvPr id="4" name="Slide Number Placeholder 3"/>
          <p:cNvSpPr>
            <a:spLocks noGrp="1"/>
          </p:cNvSpPr>
          <p:nvPr>
            <p:ph type="sldNum" sz="quarter" idx="10"/>
          </p:nvPr>
        </p:nvSpPr>
        <p:spPr/>
        <p:txBody>
          <a:bodyPr/>
          <a:lstStyle/>
          <a:p>
            <a:fld id="{B46B81A7-4D05-485A-A886-74AC4D4A084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Companies need to run high quality HIV-management programmes that promote testing, access to management and adherence</a:t>
            </a:r>
          </a:p>
          <a:p>
            <a:r>
              <a:rPr lang="en-US" dirty="0" smtClean="0"/>
              <a:t>To do so, they will need advice from people like you.</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Some larger employers can provide all this care themselves, through onsite clinics. They may team up with government or non-government healthcare providers to bring in services and drugs.</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Others provide employees with private medical insurance. Others help link their workers to public services, for example by driving employees to appointments at public hospitals.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The best strategy for workplaces will depend on size and location of company, proximity to public services and health insurance situation.  </a:t>
            </a:r>
          </a:p>
          <a:p>
            <a:r>
              <a:rPr lang="en-CA" sz="1200" kern="1200" dirty="0" smtClean="0">
                <a:solidFill>
                  <a:schemeClr val="tx1"/>
                </a:solidFill>
                <a:latin typeface="+mn-lt"/>
                <a:ea typeface="+mn-ea"/>
                <a:cs typeface="+mn-cs"/>
              </a:rPr>
              <a:t>No matter what, workplaces can always undertake onsite HIV outreach and education. </a:t>
            </a:r>
          </a:p>
          <a:p>
            <a:endParaRPr lang="en-US" dirty="0" smtClean="0"/>
          </a:p>
          <a:p>
            <a:r>
              <a:rPr lang="en-US" dirty="0" smtClean="0"/>
              <a:t>Can anyone</a:t>
            </a:r>
            <a:r>
              <a:rPr lang="en-US" baseline="0" dirty="0" smtClean="0"/>
              <a:t> think of any examples of how a company you know offers HIV management (testing, ART)? [5 minute discussion]</a:t>
            </a:r>
            <a:endParaRPr lang="en-US"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Different environments lend themselves to different models. As a nurse,</a:t>
            </a:r>
            <a:r>
              <a:rPr lang="en-US" baseline="0" dirty="0" smtClean="0"/>
              <a:t> you will have a strong role to play in advising employers about the best fit for their workplace.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GB" dirty="0" smtClean="0"/>
              <a:t>Generally, when the employer provides the care onsite (like at Anglo America), the most people participate</a:t>
            </a:r>
          </a:p>
          <a:p>
            <a:r>
              <a:rPr lang="en-GB" dirty="0" smtClean="0"/>
              <a:t>When the employer is providing the health service they generally also offer outreach, VCT, education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All workplaces</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however</a:t>
            </a:r>
            <a:r>
              <a:rPr lang="en-CA" sz="1200" kern="1200" baseline="0" dirty="0" smtClean="0">
                <a:solidFill>
                  <a:schemeClr val="tx1"/>
                </a:solidFill>
                <a:latin typeface="+mn-lt"/>
                <a:ea typeface="+mn-ea"/>
                <a:cs typeface="+mn-cs"/>
              </a:rPr>
              <a:t> have been found to struggle to get HIV positive employees to sign up and stick with disease management programmes.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baseline="0" dirty="0" smtClean="0">
                <a:solidFill>
                  <a:schemeClr val="tx1"/>
                </a:solidFill>
                <a:latin typeface="+mn-lt"/>
                <a:ea typeface="+mn-ea"/>
                <a:cs typeface="+mn-cs"/>
              </a:rPr>
              <a:t>The remaining part of this lecture will look closely at why workplace HIV management and adherence is often lower than it should be and how workplaces can best encourage access and adherence. </a:t>
            </a: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baseline="0" dirty="0" smtClean="0"/>
              <a:t>The discussion of how workplaces can facilitate high HIV management access and adherence is shaped around the following seven recommendations.</a:t>
            </a:r>
          </a:p>
          <a:p>
            <a:pPr marL="624078" indent="-514350">
              <a:buFont typeface="+mj-lt"/>
              <a:buAutoNum type="arabicPeriod"/>
            </a:pPr>
            <a:r>
              <a:rPr lang="en-CA" sz="1200" dirty="0" smtClean="0"/>
              <a:t>Develop and publicise a workplace HIV/AIDS policy </a:t>
            </a:r>
          </a:p>
          <a:p>
            <a:pPr marL="624078" indent="-514350">
              <a:buFont typeface="+mj-lt"/>
              <a:buAutoNum type="arabicPeriod"/>
            </a:pPr>
            <a:r>
              <a:rPr lang="en-GB" dirty="0" smtClean="0"/>
              <a:t> </a:t>
            </a:r>
            <a:r>
              <a:rPr lang="en-CA" sz="1200" dirty="0" smtClean="0"/>
              <a:t>Run a workplace HIV testing and counselling program tailored for high uptake </a:t>
            </a:r>
          </a:p>
          <a:p>
            <a:pPr marL="624078" indent="-514350">
              <a:buFont typeface="+mj-lt"/>
              <a:buAutoNum type="arabicPeriod"/>
            </a:pPr>
            <a:r>
              <a:rPr lang="en-CA" sz="1200" dirty="0" smtClean="0"/>
              <a:t>Make confidentiality a priority</a:t>
            </a:r>
          </a:p>
          <a:p>
            <a:pPr marL="624078" indent="-514350">
              <a:buFont typeface="+mj-lt"/>
              <a:buAutoNum type="arabicPeriod"/>
            </a:pPr>
            <a:r>
              <a:rPr lang="en-CA" sz="1200" dirty="0" smtClean="0"/>
              <a:t>Bring management onside</a:t>
            </a:r>
          </a:p>
          <a:p>
            <a:pPr marL="624078" indent="-514350">
              <a:buFont typeface="+mj-lt"/>
              <a:buAutoNum type="arabicPeriod"/>
            </a:pPr>
            <a:r>
              <a:rPr lang="en-CA" sz="1200" dirty="0" smtClean="0"/>
              <a:t>Help HIV-positive employees visit the clinic and take</a:t>
            </a:r>
            <a:r>
              <a:rPr lang="en-CA" sz="1200" baseline="0" dirty="0" smtClean="0"/>
              <a:t> their medicine</a:t>
            </a:r>
            <a:endParaRPr lang="en-CA" sz="1200" dirty="0" smtClean="0"/>
          </a:p>
          <a:p>
            <a:pPr marL="624078" indent="-514350">
              <a:buFont typeface="+mj-lt"/>
              <a:buAutoNum type="arabicPeriod"/>
            </a:pPr>
            <a:r>
              <a:rPr lang="en-CA" sz="1200" dirty="0" smtClean="0"/>
              <a:t>Adjust duties for HIV-positive employees when necessary </a:t>
            </a:r>
          </a:p>
          <a:p>
            <a:pPr marL="624078" indent="-514350">
              <a:buFont typeface="+mj-lt"/>
              <a:buAutoNum type="arabicPeriod"/>
            </a:pPr>
            <a:r>
              <a:rPr lang="en-CA" sz="1200" dirty="0" smtClean="0"/>
              <a:t>Support peer educators </a:t>
            </a:r>
          </a:p>
          <a:p>
            <a:r>
              <a:rPr lang="en-GB" baseline="0" dirty="0" smtClean="0"/>
              <a:t> </a:t>
            </a:r>
            <a:endParaRPr lang="en-GB" baseline="0" dirty="0" smtClean="0"/>
          </a:p>
        </p:txBody>
      </p:sp>
      <p:sp>
        <p:nvSpPr>
          <p:cNvPr id="4" name="Slide Number Placeholder 3"/>
          <p:cNvSpPr>
            <a:spLocks noGrp="1"/>
          </p:cNvSpPr>
          <p:nvPr>
            <p:ph type="sldNum" sz="quarter" idx="10"/>
          </p:nvPr>
        </p:nvSpPr>
        <p:spPr/>
        <p:txBody>
          <a:bodyPr/>
          <a:lstStyle/>
          <a:p>
            <a:fld id="{B46B81A7-4D05-485A-A886-74AC4D4A084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first thing that you can encourage workplaces to do, in order to facilitate HIV testing and accessing of services, is to develop and publicize a workplace HIV/AIDS policy. </a:t>
            </a:r>
          </a:p>
          <a:p>
            <a:endParaRPr lang="en-US" baseline="0" dirty="0" smtClean="0"/>
          </a:p>
          <a:p>
            <a:r>
              <a:rPr lang="en-US" sz="1200" kern="1200" dirty="0" smtClean="0">
                <a:solidFill>
                  <a:schemeClr val="tx1"/>
                </a:solidFill>
                <a:latin typeface="+mn-lt"/>
                <a:ea typeface="+mn-ea"/>
                <a:cs typeface="+mn-cs"/>
              </a:rPr>
              <a:t>Employees are often very afraid that being HIV-positive will lead to workplace discrimination and losing their job. This fear can cause them to decide not to get tested or to hide their HIV-positive status. It is hard to support workers who do not know if they are HIV-positive or who are afraid to use workplace programmes.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These</a:t>
            </a:r>
            <a:r>
              <a:rPr lang="en-US" sz="1200" kern="1200" baseline="0" dirty="0" smtClean="0">
                <a:solidFill>
                  <a:schemeClr val="tx1"/>
                </a:solidFill>
                <a:latin typeface="+mn-lt"/>
                <a:ea typeface="+mn-ea"/>
                <a:cs typeface="+mn-cs"/>
              </a:rPr>
              <a:t> quotations show some examples of employee fear, which could be minimized by a clear, positive workplace HIV policy:</a:t>
            </a:r>
          </a:p>
          <a:p>
            <a:endParaRPr lang="en-US" sz="1200" kern="1200" baseline="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That was my worst fear... I thought I would be demoted and I thought someone would be appointed to take over my job. (CL, 58, supervisor at mine)</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I think people should be told that these results will not be used in any way by decision makers in the company (CO, 38, sawmill forklift operator)</a:t>
            </a:r>
          </a:p>
          <a:p>
            <a:r>
              <a:rPr lang="en-CA" sz="1200" kern="1200" dirty="0" smtClean="0">
                <a:solidFill>
                  <a:schemeClr val="tx1"/>
                </a:solidFill>
                <a:latin typeface="+mn-lt"/>
                <a:ea typeface="+mn-ea"/>
                <a:cs typeface="+mn-cs"/>
              </a:rPr>
              <a:t> </a:t>
            </a:r>
          </a:p>
          <a:p>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6B81A7-4D05-485A-A886-74AC4D4A084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first step to reducing this fear is to develop a </a:t>
            </a:r>
            <a:r>
              <a:rPr lang="en-CA" sz="1200" kern="1200" dirty="0" smtClean="0">
                <a:solidFill>
                  <a:schemeClr val="tx1"/>
                </a:solidFill>
                <a:latin typeface="+mn-lt"/>
                <a:ea typeface="+mn-ea"/>
                <a:cs typeface="+mn-cs"/>
              </a:rPr>
              <a:t>workplace HIV/AIDS policy. As a nurse, you can help workplaces understand the value of such a policy,</a:t>
            </a:r>
            <a:r>
              <a:rPr lang="en-CA" sz="1200" kern="1200" baseline="0" dirty="0" smtClean="0">
                <a:solidFill>
                  <a:schemeClr val="tx1"/>
                </a:solidFill>
                <a:latin typeface="+mn-lt"/>
                <a:ea typeface="+mn-ea"/>
                <a:cs typeface="+mn-cs"/>
              </a:rPr>
              <a:t> and help them draft one that will help workers understand that it is safe for them to use workplace HIV services. </a:t>
            </a:r>
          </a:p>
          <a:p>
            <a:endParaRPr lang="en-CA" sz="1200" kern="1200" baseline="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It should include:</a:t>
            </a:r>
          </a:p>
          <a:p>
            <a:r>
              <a:rPr lang="en-CA" sz="1200" kern="1200" dirty="0" smtClean="0">
                <a:solidFill>
                  <a:schemeClr val="tx1"/>
                </a:solidFill>
                <a:latin typeface="+mn-lt"/>
                <a:ea typeface="+mn-ea"/>
                <a:cs typeface="+mn-cs"/>
              </a:rPr>
              <a:t>- An affirmation of the right of all employees to fair access to benefits, promotions, pay and continued employment regardless of HIV status</a:t>
            </a:r>
          </a:p>
          <a:p>
            <a:r>
              <a:rPr lang="en-CA" sz="1200" kern="1200" dirty="0" smtClean="0">
                <a:solidFill>
                  <a:schemeClr val="tx1"/>
                </a:solidFill>
                <a:latin typeface="+mn-lt"/>
                <a:ea typeface="+mn-ea"/>
                <a:cs typeface="+mn-cs"/>
              </a:rPr>
              <a:t>- A clear statement of zero tolerance for discrimination</a:t>
            </a:r>
          </a:p>
          <a:p>
            <a:r>
              <a:rPr lang="en-CA" sz="1200" kern="1200" dirty="0" smtClean="0">
                <a:solidFill>
                  <a:schemeClr val="tx1"/>
                </a:solidFill>
                <a:latin typeface="+mn-lt"/>
                <a:ea typeface="+mn-ea"/>
                <a:cs typeface="+mn-cs"/>
              </a:rPr>
              <a:t>- Directions for employees on what they can do if they have an HIV-related complaint </a:t>
            </a:r>
          </a:p>
          <a:p>
            <a:r>
              <a:rPr lang="en-CA" sz="1200" kern="1200" dirty="0" smtClean="0">
                <a:solidFill>
                  <a:schemeClr val="tx1"/>
                </a:solidFill>
                <a:latin typeface="+mn-lt"/>
                <a:ea typeface="+mn-ea"/>
                <a:cs typeface="+mn-cs"/>
              </a:rPr>
              <a:t>- The right for employees to confidentiality and non-disclosure of their status</a:t>
            </a:r>
          </a:p>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Discuss</a:t>
            </a:r>
            <a:r>
              <a:rPr lang="en-CA" sz="1200" kern="1200" baseline="0" dirty="0" smtClean="0">
                <a:solidFill>
                  <a:schemeClr val="tx1"/>
                </a:solidFill>
                <a:latin typeface="+mn-lt"/>
                <a:ea typeface="+mn-ea"/>
                <a:cs typeface="+mn-cs"/>
              </a:rPr>
              <a:t> briefly with the person beside you how you think workplaces can best make sure all the workers find out about this policy. [2 minutes]</a:t>
            </a:r>
            <a:r>
              <a:rPr lang="en-CA" sz="1200" kern="1200" dirty="0" smtClean="0">
                <a:solidFill>
                  <a:schemeClr val="tx1"/>
                </a:solidFill>
                <a:latin typeface="+mn-lt"/>
                <a:ea typeface="+mn-ea"/>
                <a:cs typeface="+mn-cs"/>
              </a:rPr>
              <a:t/>
            </a:r>
            <a:br>
              <a:rPr lang="en-CA" sz="1200" kern="1200" dirty="0" smtClean="0">
                <a:solidFill>
                  <a:schemeClr val="tx1"/>
                </a:solidFill>
                <a:latin typeface="+mn-lt"/>
                <a:ea typeface="+mn-ea"/>
                <a:cs typeface="+mn-cs"/>
              </a:rPr>
            </a:br>
            <a:r>
              <a:rPr lang="en-CA" sz="1200" kern="1200" dirty="0" smtClean="0">
                <a:solidFill>
                  <a:schemeClr val="tx1"/>
                </a:solidFill>
                <a:latin typeface="+mn-lt"/>
                <a:ea typeface="+mn-ea"/>
                <a:cs typeface="+mn-cs"/>
              </a:rPr>
              <a:t>To ensure everyone reads it, the policy should be translated into local languages and put up in many easy-to-see places around the worksite. </a:t>
            </a:r>
          </a:p>
        </p:txBody>
      </p:sp>
      <p:sp>
        <p:nvSpPr>
          <p:cNvPr id="4" name="Slide Number Placeholder 3"/>
          <p:cNvSpPr>
            <a:spLocks noGrp="1"/>
          </p:cNvSpPr>
          <p:nvPr>
            <p:ph type="sldNum" sz="quarter" idx="10"/>
          </p:nvPr>
        </p:nvSpPr>
        <p:spPr/>
        <p:txBody>
          <a:bodyPr/>
          <a:lstStyle/>
          <a:p>
            <a:fld id="{B46B81A7-4D05-485A-A886-74AC4D4A084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sz="1200" kern="1200" dirty="0" smtClean="0">
                <a:solidFill>
                  <a:schemeClr val="tx1"/>
                </a:solidFill>
                <a:latin typeface="+mn-lt"/>
                <a:ea typeface="+mn-ea"/>
                <a:cs typeface="+mn-cs"/>
              </a:rPr>
              <a:t>A workplace cannot support HIV-positive workers until workers themselves know their HIV status. Running voluntary testing and counselling (VCT) at workplaces is low in cost and extremely important.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Testing can catch HIV-infections before people start feeling sick. The earlier HIV-positive people know their status, the faster they can begin taking appropriate drugs, accessing counselling and taking steps to avoid re-infection or infecting others.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Workplace VCT attracts the highest number of employees when:</a:t>
            </a:r>
          </a:p>
          <a:p>
            <a:pPr lvl="0"/>
            <a:r>
              <a:rPr lang="en-CA" sz="1200" kern="1200" dirty="0" smtClean="0">
                <a:solidFill>
                  <a:schemeClr val="tx1"/>
                </a:solidFill>
                <a:latin typeface="+mn-lt"/>
                <a:ea typeface="+mn-ea"/>
                <a:cs typeface="+mn-cs"/>
              </a:rPr>
              <a:t>It is offered on the worksite (rather than sending employees away somewhere)</a:t>
            </a:r>
          </a:p>
          <a:p>
            <a:pPr lvl="0"/>
            <a:r>
              <a:rPr lang="en-CA" sz="1200" kern="1200" dirty="0" smtClean="0">
                <a:solidFill>
                  <a:schemeClr val="tx1"/>
                </a:solidFill>
                <a:latin typeface="+mn-lt"/>
                <a:ea typeface="+mn-ea"/>
                <a:cs typeface="+mn-cs"/>
              </a:rPr>
              <a:t>Workers are given time off to go for testing</a:t>
            </a:r>
          </a:p>
          <a:p>
            <a:pPr lvl="0"/>
            <a:r>
              <a:rPr lang="en-CA" sz="1200" kern="1200" dirty="0" smtClean="0">
                <a:solidFill>
                  <a:schemeClr val="tx1"/>
                </a:solidFill>
                <a:latin typeface="+mn-lt"/>
                <a:ea typeface="+mn-ea"/>
                <a:cs typeface="+mn-cs"/>
              </a:rPr>
              <a:t>Workers receive their results at the time of testing</a:t>
            </a:r>
          </a:p>
          <a:p>
            <a:pPr lvl="0"/>
            <a:r>
              <a:rPr lang="en-CA" sz="1200" kern="1200" dirty="0" smtClean="0">
                <a:solidFill>
                  <a:schemeClr val="tx1"/>
                </a:solidFill>
                <a:latin typeface="+mn-lt"/>
                <a:ea typeface="+mn-ea"/>
                <a:cs typeface="+mn-cs"/>
              </a:rPr>
              <a:t>Testing is linked to education about the support available for HIV-positive people</a:t>
            </a:r>
          </a:p>
          <a:p>
            <a:pPr lvl="0"/>
            <a:r>
              <a:rPr lang="en-CA" sz="1200" kern="1200" dirty="0" smtClean="0">
                <a:solidFill>
                  <a:schemeClr val="tx1"/>
                </a:solidFill>
                <a:latin typeface="+mn-lt"/>
                <a:ea typeface="+mn-ea"/>
                <a:cs typeface="+mn-cs"/>
              </a:rPr>
              <a:t>Testing is conducted by an external agency </a:t>
            </a:r>
          </a:p>
          <a:p>
            <a:pPr lvl="0"/>
            <a:r>
              <a:rPr lang="en-CA" sz="1200" kern="1200" dirty="0" smtClean="0">
                <a:solidFill>
                  <a:schemeClr val="tx1"/>
                </a:solidFill>
                <a:latin typeface="+mn-lt"/>
                <a:ea typeface="+mn-ea"/>
                <a:cs typeface="+mn-cs"/>
              </a:rPr>
              <a:t>It is emphasized that management will not be able to access their results. </a:t>
            </a:r>
          </a:p>
          <a:p>
            <a:endParaRPr lang="en-US"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A main reason why people do not get tested and do not stick with HIV treatment is because they are afraid of other people finding out that they are HIV-positive.  In</a:t>
            </a:r>
            <a:r>
              <a:rPr lang="en-CA" sz="1200" kern="1200" baseline="0" dirty="0" smtClean="0">
                <a:solidFill>
                  <a:schemeClr val="tx1"/>
                </a:solidFill>
                <a:latin typeface="+mn-lt"/>
                <a:ea typeface="+mn-ea"/>
                <a:cs typeface="+mn-cs"/>
              </a:rPr>
              <a:t> this quotation a worker expresses how worried people are about getting tested. He seems to imply that workers assume their HIV status must me known by everyone at work. If workplaces can make it possible for HIV positive people to keep their status a secret, more people will get tested. </a:t>
            </a:r>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Practically, it can be hard to maintain confidentiality about HIV, especially when HIV-positive workers are encouraged to access special services.</a:t>
            </a:r>
          </a:p>
          <a:p>
            <a:r>
              <a:rPr lang="en-CA"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It requires creativity to find ways for workers to access the HIV services they need without everyone else finding out they are HIV-positive. BMW adapted facilities within the company to allow for better privacy during discussions with </a:t>
            </a:r>
            <a:r>
              <a:rPr lang="en-CA" sz="1200" kern="1200" dirty="0" err="1" smtClean="0">
                <a:solidFill>
                  <a:schemeClr val="tx1"/>
                </a:solidFill>
                <a:latin typeface="+mn-lt"/>
                <a:ea typeface="+mn-ea"/>
                <a:cs typeface="+mn-cs"/>
              </a:rPr>
              <a:t>healthcarers</a:t>
            </a:r>
            <a:r>
              <a:rPr lang="en-CA" sz="1200" kern="1200" dirty="0" smtClean="0">
                <a:solidFill>
                  <a:schemeClr val="tx1"/>
                </a:solidFill>
                <a:latin typeface="+mn-lt"/>
                <a:ea typeface="+mn-ea"/>
                <a:cs typeface="+mn-cs"/>
              </a:rPr>
              <a:t> (ILO, 2003). Another option is to allow workers to access a network of care outside the on-site healthcare services if they desire, for example through a reimbursement system. A simple option that can be explored by hospitals and clinics, especially clinics offering care in small communities, such as on worksites, is to move away from the designated ‘ART day’ system. Clinics could allow  ART patients to come at different times throughout the week so that those on ART could better blend in with other service users. </a:t>
            </a:r>
          </a:p>
        </p:txBody>
      </p:sp>
      <p:sp>
        <p:nvSpPr>
          <p:cNvPr id="4" name="Slide Number Placeholder 3"/>
          <p:cNvSpPr>
            <a:spLocks noGrp="1"/>
          </p:cNvSpPr>
          <p:nvPr>
            <p:ph type="sldNum" sz="quarter" idx="10"/>
          </p:nvPr>
        </p:nvSpPr>
        <p:spPr/>
        <p:txBody>
          <a:bodyPr/>
          <a:lstStyle/>
          <a:p>
            <a:fld id="{B46B81A7-4D05-485A-A886-74AC4D4A084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Managers play a very important role in encouraging testing and helping HIV-positive people manage their infection. </a:t>
            </a:r>
          </a:p>
          <a:p>
            <a:r>
              <a:rPr lang="en-CA" sz="1200" kern="1200" dirty="0" smtClean="0">
                <a:solidFill>
                  <a:schemeClr val="tx1"/>
                </a:solidFill>
                <a:latin typeface="+mn-lt"/>
                <a:ea typeface="+mn-ea"/>
                <a:cs typeface="+mn-cs"/>
              </a:rPr>
              <a:t>The</a:t>
            </a:r>
            <a:r>
              <a:rPr lang="en-CA" sz="1200" kern="1200" baseline="0" dirty="0" smtClean="0">
                <a:solidFill>
                  <a:schemeClr val="tx1"/>
                </a:solidFill>
                <a:latin typeface="+mn-lt"/>
                <a:ea typeface="+mn-ea"/>
                <a:cs typeface="+mn-cs"/>
              </a:rPr>
              <a:t> first quotation illustrates a worker suggesting that management being involved in testing would increase general interest:</a:t>
            </a:r>
            <a:endParaRPr lang="en-CA" sz="1200" kern="1200" dirty="0" smtClean="0">
              <a:solidFill>
                <a:schemeClr val="tx1"/>
              </a:solidFill>
              <a:latin typeface="+mn-lt"/>
              <a:ea typeface="+mn-ea"/>
              <a:cs typeface="+mn-cs"/>
            </a:endParaRPr>
          </a:p>
          <a:p>
            <a:r>
              <a:rPr lang="en-CA" sz="1200" b="1" i="1" kern="1200" dirty="0" smtClean="0">
                <a:solidFill>
                  <a:schemeClr val="tx1"/>
                </a:solidFill>
                <a:latin typeface="+mn-lt"/>
                <a:ea typeface="+mn-ea"/>
                <a:cs typeface="+mn-cs"/>
              </a:rPr>
              <a:t>“The company should also encourage the senior management to take up HIV tests so that everyone knows that they are serious about this issue.”-- ML, 50, Zimbabwean forestry estate worker</a:t>
            </a:r>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 The second</a:t>
            </a:r>
            <a:r>
              <a:rPr lang="en-CA" sz="1200" kern="1200" baseline="0" dirty="0" smtClean="0">
                <a:solidFill>
                  <a:schemeClr val="tx1"/>
                </a:solidFill>
                <a:latin typeface="+mn-lt"/>
                <a:ea typeface="+mn-ea"/>
                <a:cs typeface="+mn-cs"/>
              </a:rPr>
              <a:t> brings up broader issues about management support: </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b="1" i="1" dirty="0" smtClean="0"/>
              <a:t>Some departments are so busy and production oriented that one cannot take a minute. If a supervisor does not understand they would say: “you AIDS patients you are difficult to work with” because the worker would have asked to be excused for some few moments to take the drugs (TE, 52, tea factory drying department).</a:t>
            </a:r>
            <a:endParaRPr lang="en-CA"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Supervisors must know that the company has a policy of accommodating workers to take time off for clinic visits or to take pills and must be encouraged to support HIV positive workers. Moreover, the supervisors must be given the space by their managers to relax production briefly to support workers on ART. If lower-level managers are under intense pressure from above and do not understand the larger productivity benefit of supporting workers on ART, they may be frustrated by the special needs of these workers. Concern with immediate production to such a degree that workers on ART cannot take their pills or access their next instalment of medicine is counter-productive in the long term since it will lead to workforce deterioration. </a:t>
            </a:r>
          </a:p>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 </a:t>
            </a:r>
            <a:r>
              <a:rPr lang="en-CA" dirty="0" smtClean="0"/>
              <a:t> </a:t>
            </a:r>
            <a:endParaRPr lang="en-CA"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This lecture aims to provide you with a solid</a:t>
            </a:r>
            <a:r>
              <a:rPr lang="en-CA" baseline="0" dirty="0" smtClean="0"/>
              <a:t> understanding of the special HIV management access and adherence needs of HIV positive workers. I will present information on how HIV positive workers manage their disease and what supports they value or desire at the workplace. </a:t>
            </a:r>
          </a:p>
          <a:p>
            <a:endParaRPr lang="en-CA" baseline="0" dirty="0" smtClean="0"/>
          </a:p>
          <a:p>
            <a:r>
              <a:rPr lang="en-CA" baseline="0" dirty="0" smtClean="0"/>
              <a:t>This lecture will also equip you with the necessary resources to advise employers who seek your advice or help. You will be able to offer basic information on the costs of HIV to businesses (financial and other) and the impact that HIV is having on businesses in the region. Most importantly, you will be able to provide concrete recommendations to workplace on what they can do to support HIV positive workers. </a:t>
            </a:r>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 From the CEO to the field team leader, each has a huge impact on setting the tone about HIV for their staff. For those living on ART, understanding and support from direct managers can make life a lot easier, and encourage adherence to treatment.</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Management can help in many ways, including:</a:t>
            </a:r>
          </a:p>
          <a:p>
            <a:r>
              <a:rPr lang="en-CA" sz="1200" kern="1200" dirty="0" smtClean="0">
                <a:solidFill>
                  <a:schemeClr val="tx1"/>
                </a:solidFill>
                <a:latin typeface="+mn-lt"/>
                <a:ea typeface="+mn-ea"/>
                <a:cs typeface="+mn-cs"/>
              </a:rPr>
              <a:t> </a:t>
            </a:r>
          </a:p>
          <a:p>
            <a:pPr lvl="0"/>
            <a:r>
              <a:rPr lang="en-CA" sz="1200" kern="1200" dirty="0" smtClean="0">
                <a:solidFill>
                  <a:schemeClr val="tx1"/>
                </a:solidFill>
                <a:latin typeface="+mn-lt"/>
                <a:ea typeface="+mn-ea"/>
                <a:cs typeface="+mn-cs"/>
              </a:rPr>
              <a:t>Setting an example by getting tested </a:t>
            </a:r>
          </a:p>
          <a:p>
            <a:pPr lvl="0"/>
            <a:r>
              <a:rPr lang="en-CA" sz="1200" kern="1200" dirty="0" smtClean="0">
                <a:solidFill>
                  <a:schemeClr val="tx1"/>
                </a:solidFill>
                <a:latin typeface="+mn-lt"/>
                <a:ea typeface="+mn-ea"/>
                <a:cs typeface="+mn-cs"/>
              </a:rPr>
              <a:t>Encouraging openness about HIV</a:t>
            </a:r>
          </a:p>
          <a:p>
            <a:pPr lvl="0"/>
            <a:r>
              <a:rPr lang="en-CA" sz="1200" kern="1200" dirty="0" smtClean="0">
                <a:solidFill>
                  <a:schemeClr val="tx1"/>
                </a:solidFill>
                <a:latin typeface="+mn-lt"/>
                <a:ea typeface="+mn-ea"/>
                <a:cs typeface="+mn-cs"/>
              </a:rPr>
              <a:t>Making it clear that they do not tolerate discrimination</a:t>
            </a:r>
          </a:p>
          <a:p>
            <a:pPr lvl="0"/>
            <a:r>
              <a:rPr lang="en-CA" sz="1200" kern="1200" dirty="0" smtClean="0">
                <a:solidFill>
                  <a:schemeClr val="tx1"/>
                </a:solidFill>
                <a:latin typeface="+mn-lt"/>
                <a:ea typeface="+mn-ea"/>
                <a:cs typeface="+mn-cs"/>
              </a:rPr>
              <a:t>Allowing workers time off for clinic visits</a:t>
            </a:r>
          </a:p>
          <a:p>
            <a:pPr lvl="0"/>
            <a:r>
              <a:rPr lang="en-CA" sz="1200" kern="1200" dirty="0" smtClean="0">
                <a:solidFill>
                  <a:schemeClr val="tx1"/>
                </a:solidFill>
                <a:latin typeface="+mn-lt"/>
                <a:ea typeface="+mn-ea"/>
                <a:cs typeface="+mn-cs"/>
              </a:rPr>
              <a:t>Adapting the workplace for HIV positive workers</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Lower level management need support from their superiors to foster a safe and supportive workplace. They need permission and encouragement to accommodate HIV-positive workers and support the workplace HIV policies.</a:t>
            </a:r>
          </a:p>
          <a:p>
            <a:r>
              <a:rPr lang="en-CA" sz="1200" kern="1200" dirty="0" smtClean="0">
                <a:solidFill>
                  <a:schemeClr val="tx1"/>
                </a:solidFill>
                <a:latin typeface="+mn-lt"/>
                <a:ea typeface="+mn-ea"/>
                <a:cs typeface="+mn-cs"/>
              </a:rPr>
              <a:t> </a:t>
            </a:r>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latin typeface="+mn-lt"/>
                <a:ea typeface="+mn-ea"/>
                <a:cs typeface="+mn-cs"/>
              </a:rPr>
              <a:t>Most people on HIV management programmes need to visit the clinic every month or two for check-ups and to collect drugs. This quotation shows</a:t>
            </a:r>
            <a:r>
              <a:rPr lang="en-CA" sz="1200" kern="1200" baseline="0" dirty="0" smtClean="0">
                <a:solidFill>
                  <a:schemeClr val="tx1"/>
                </a:solidFill>
                <a:latin typeface="+mn-lt"/>
                <a:ea typeface="+mn-ea"/>
                <a:cs typeface="+mn-cs"/>
              </a:rPr>
              <a:t> how important accessing ART is to workers. </a:t>
            </a:r>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Workplaces that provide support such as transportation to clinics or on-site care can actually benefit from increased efficiency because they reduce the time, money and energy workers must expend on the HIV-management regime.</a:t>
            </a:r>
          </a:p>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Workers on antiretroviral treatment or pre-ART need workplace support to take their pills.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It is very important that the pills are taken at exactly the right time and that they are taken without fail. These pills must also be eaten with some food. </a:t>
            </a:r>
          </a:p>
          <a:p>
            <a:r>
              <a:rPr lang="en-CA" sz="1200" kern="1200" dirty="0" smtClean="0">
                <a:solidFill>
                  <a:schemeClr val="tx1"/>
                </a:solidFill>
                <a:latin typeface="+mn-lt"/>
                <a:ea typeface="+mn-ea"/>
                <a:cs typeface="+mn-cs"/>
              </a:rPr>
              <a:t> Workplaces</a:t>
            </a:r>
            <a:r>
              <a:rPr lang="en-CA" sz="1200" kern="1200" baseline="0" dirty="0" smtClean="0">
                <a:solidFill>
                  <a:schemeClr val="tx1"/>
                </a:solidFill>
                <a:latin typeface="+mn-lt"/>
                <a:ea typeface="+mn-ea"/>
                <a:cs typeface="+mn-cs"/>
              </a:rPr>
              <a:t> can help workers take their pills correctly by:</a:t>
            </a:r>
          </a:p>
          <a:p>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Allowing workers to take the few minutes off to have a snack and take their pills when needed </a:t>
            </a:r>
          </a:p>
          <a:p>
            <a:pPr lvl="0"/>
            <a:r>
              <a:rPr lang="en-CA" sz="1200" kern="1200" dirty="0" smtClean="0">
                <a:solidFill>
                  <a:schemeClr val="tx1"/>
                </a:solidFill>
                <a:latin typeface="+mn-lt"/>
                <a:ea typeface="+mn-ea"/>
                <a:cs typeface="+mn-cs"/>
              </a:rPr>
              <a:t>- Maintaining  predictable hours for HIV-positive employees</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Many workers time their drug regime based on their work schedule. Disrupting this schedule can throw off their HIV management program. Having to stay late unexpectedly can cause a worker to miss a dose if the pills are at home. </a:t>
            </a:r>
          </a:p>
          <a:p>
            <a:r>
              <a:rPr lang="en-CA"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B46B81A7-4D05-485A-A886-74AC4D4A0841}" type="slidenum">
              <a:rPr lang="en-US" smtClean="0"/>
              <a:pPr/>
              <a:t>21</a:t>
            </a:fld>
            <a:endParaRPr lang="en-US"/>
          </a:p>
        </p:txBody>
      </p:sp>
    </p:spTree>
    <p:extLst>
      <p:ext uri="{BB962C8B-B14F-4D97-AF65-F5344CB8AC3E}">
        <p14:creationId xmlns="" xmlns:p14="http://schemas.microsoft.com/office/powerpoint/2010/main" val="32997761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HIV-positive people generally want to continue working as normally as possible for as long as possible. Work provides more than a paycheque; it offers an identity, a sense of purpose, and a way of maintaining a normal role in society. </a:t>
            </a:r>
          </a:p>
          <a:p>
            <a:r>
              <a:rPr lang="en-CA"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A small amount of ‘reasonable accommodation’ is usually enough to enable workers to remain productive members of the workforce. This can include allowing HIV-positive workers to do alternative, lighter duties, or work shorter shifts. Some industries require workers to alternate between day and night shifts and to work overtime when needed. Workplaces may want to consider allowing HIV-positive workers to remain in day shifts to reduce fatigue and maintain consistency.</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Reassigning HIV-positive people to special workgroups is generally unnecessary and can be unwelcome and stigmatizing. It can also discourage other workers from being tested or from disclosing their status. </a:t>
            </a:r>
          </a:p>
          <a:p>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Workplace HIV peer education involves colleagues teaching one another about the disease. It is a practical and inexpensive intervention that can have a strong positive impact.</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HIV-positive workers who are interested in speaking openly about their status can be extremely effective peer educators. Workers will see that someone they know has HIV and is still working and living a full life. This knowledge can encourage frank discussion and HIV testing. </a:t>
            </a:r>
          </a:p>
          <a:p>
            <a:r>
              <a:rPr lang="en-CA"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Furthermore, being a peer educator can meet important social and psychological needs of HIV-positive workers. Many workers want to talk openly about their HIV and teach others what they have learned, as these quotations illustrate:</a:t>
            </a:r>
            <a:r>
              <a:rPr lang="en-CA" sz="1200" kern="1200" baseline="0" dirty="0" smtClean="0">
                <a:solidFill>
                  <a:schemeClr val="tx1"/>
                </a:solidFill>
                <a:latin typeface="+mn-lt"/>
                <a:ea typeface="+mn-ea"/>
                <a:cs typeface="+mn-cs"/>
              </a:rPr>
              <a:t> </a:t>
            </a:r>
            <a:r>
              <a:rPr lang="en-CA" i="1" dirty="0" smtClean="0"/>
              <a:t>I also encourage the youths here to stay negative and live long. (MO, 35, tea factory foreman)</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[NEXT QUOTATION ON NEXT PAGE]</a:t>
            </a:r>
          </a:p>
        </p:txBody>
      </p:sp>
      <p:sp>
        <p:nvSpPr>
          <p:cNvPr id="4" name="Slide Number Placeholder 3"/>
          <p:cNvSpPr>
            <a:spLocks noGrp="1"/>
          </p:cNvSpPr>
          <p:nvPr>
            <p:ph type="sldNum" sz="quarter" idx="10"/>
          </p:nvPr>
        </p:nvSpPr>
        <p:spPr/>
        <p:txBody>
          <a:bodyPr/>
          <a:lstStyle/>
          <a:p>
            <a:fld id="{B46B81A7-4D05-485A-A886-74AC4D4A084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A peer education program will provide a platform for workers who would like</a:t>
            </a:r>
            <a:r>
              <a:rPr lang="en-CA" sz="1200" kern="1200" baseline="0" dirty="0" smtClean="0">
                <a:solidFill>
                  <a:schemeClr val="tx1"/>
                </a:solidFill>
                <a:latin typeface="+mn-lt"/>
                <a:ea typeface="+mn-ea"/>
                <a:cs typeface="+mn-cs"/>
              </a:rPr>
              <a:t> to speak about their experience and encourage </a:t>
            </a:r>
            <a:r>
              <a:rPr lang="en-CA" sz="1200" kern="1200" baseline="0" dirty="0" err="1" smtClean="0">
                <a:solidFill>
                  <a:schemeClr val="tx1"/>
                </a:solidFill>
                <a:latin typeface="+mn-lt"/>
                <a:ea typeface="+mn-ea"/>
                <a:cs typeface="+mn-cs"/>
              </a:rPr>
              <a:t>otherothers</a:t>
            </a:r>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Learning about HIV from a liked and trusted peer has a greater influence on changing attitudes and behaviours than seeing posters or hearing outside experts.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Peer education can help demystify HIV, reduce some of the fear about HIV, encourage testing, and help people develop practical strategies to cope with HIV or avoid contracting it.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The most exciting thing about peer education with HIV-positive workers is that it breaks down fear and stigma about HIV.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baseline="0" dirty="0" smtClean="0"/>
          </a:p>
          <a:p>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Improved drug and treatment programmes enable millions of people to live and work for many more years than ever before. There were 22 million HIV-positive people in sub-Saharan Africa in 2009. The vast majority of them are adults in their most productive years.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For workplaces, ‘business as usual’ will not do. Employers</a:t>
            </a:r>
            <a:r>
              <a:rPr lang="en-CA" sz="1200" kern="1200" baseline="0" dirty="0" smtClean="0">
                <a:solidFill>
                  <a:schemeClr val="tx1"/>
                </a:solidFill>
                <a:latin typeface="+mn-lt"/>
                <a:ea typeface="+mn-ea"/>
                <a:cs typeface="+mn-cs"/>
              </a:rPr>
              <a:t> will be looking to nurses to help them </a:t>
            </a:r>
            <a:r>
              <a:rPr lang="en-CA" sz="1200" kern="1200" dirty="0" smtClean="0">
                <a:solidFill>
                  <a:schemeClr val="tx1"/>
                </a:solidFill>
                <a:latin typeface="+mn-lt"/>
                <a:ea typeface="+mn-ea"/>
                <a:cs typeface="+mn-cs"/>
              </a:rPr>
              <a:t>adapt to the era of HIV and ART, where a significant percentage of their workforce will be HIV-positive.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If workplaces make an upfront investment in HIV testing and management, they can play an important role in alleviating the suffering caused by HIV in the years to come. </a:t>
            </a:r>
          </a:p>
          <a:p>
            <a:r>
              <a:rPr lang="en-CA" sz="1200" kern="1200" dirty="0" smtClean="0">
                <a:solidFill>
                  <a:schemeClr val="tx1"/>
                </a:solidFill>
                <a:latin typeface="+mn-lt"/>
                <a:ea typeface="+mn-ea"/>
                <a:cs typeface="+mn-cs"/>
              </a:rPr>
              <a:t>Workers will need support on site</a:t>
            </a:r>
            <a:r>
              <a:rPr lang="en-CA" sz="1200" kern="1200" baseline="0" dirty="0" smtClean="0">
                <a:solidFill>
                  <a:schemeClr val="tx1"/>
                </a:solidFill>
                <a:latin typeface="+mn-lt"/>
                <a:ea typeface="+mn-ea"/>
                <a:cs typeface="+mn-cs"/>
              </a:rPr>
              <a:t> with high quality VCT and, for those found HIV positive, workplace HIV management. Successful workplace programmes emphasize confidentiality and have strong, clear management support. </a:t>
            </a: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6B81A7-4D05-485A-A886-74AC4D4A084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groups of</a:t>
            </a:r>
            <a:r>
              <a:rPr lang="en-US" baseline="0" dirty="0" smtClean="0"/>
              <a:t> three read this case study and brainstorm answers to the three questions. Any material from the lectures, readings, and your own experience and knowledge is very welcome. Many ideas will come from things you have seen or heard about. </a:t>
            </a:r>
            <a:endParaRPr lang="en-US"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This lecture will begin with a</a:t>
            </a:r>
            <a:r>
              <a:rPr lang="en-CA" baseline="0" dirty="0" smtClean="0"/>
              <a:t> background on HIV management in the workplace, presenting some facts on prevalence rates and how workplaces have responded to HIV in the past. We will then discuss the cost of HIV to employers. We will look at financial and other costs and see how there are both direct and indirect costs to untreated HIV.  This section will help you illustrate to businesses that implementing effective HIV management for their workers is ethically the right thing to do but also generally economically beneficial too. Next we will outline the different models of HIV management that businesses have tried and discuss the relative benefits or challenges of them. Finally we will go through </a:t>
            </a:r>
            <a:r>
              <a:rPr lang="en-CA" baseline="0" dirty="0" smtClean="0"/>
              <a:t> </a:t>
            </a:r>
            <a:r>
              <a:rPr lang="en-CA" baseline="0" dirty="0" smtClean="0"/>
              <a:t>concrete recommendations that you can offer to workplaces interested in beginning or stepping up their HIV management programmes. </a:t>
            </a:r>
          </a:p>
          <a:p>
            <a:endParaRPr lang="en-CA" baseline="0" dirty="0" smtClean="0"/>
          </a:p>
          <a:p>
            <a:r>
              <a:rPr lang="en-CA" baseline="0" dirty="0" smtClean="0"/>
              <a:t>We will end with a discussion. </a:t>
            </a:r>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GB" sz="1200" kern="1200" dirty="0" smtClean="0">
                <a:solidFill>
                  <a:schemeClr val="tx1"/>
                </a:solidFill>
                <a:latin typeface="+mn-lt"/>
                <a:ea typeface="+mn-ea"/>
                <a:cs typeface="+mn-cs"/>
              </a:rPr>
              <a:t>HIV</a:t>
            </a:r>
            <a:r>
              <a:rPr lang="en-GB" sz="1200" kern="1200" baseline="0" dirty="0" smtClean="0">
                <a:solidFill>
                  <a:schemeClr val="tx1"/>
                </a:solidFill>
                <a:latin typeface="+mn-lt"/>
                <a:ea typeface="+mn-ea"/>
                <a:cs typeface="+mn-cs"/>
              </a:rPr>
              <a:t> primarily affects adults in their most productive years. In fact, more than 90% of those living with HIV are adults. </a:t>
            </a:r>
          </a:p>
          <a:p>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In 2008 the adult (15 – 49 years) prevalence rate across sub-Saharan Africa was 5.2% (UNAIDS/WHO, 2009) with markedly higher rates in certain countries and sub-populations. The nine southern-most countries in Africa all have an adult HIV prevalence rate above 10%, with Swaziland (26%), Botswana (24%) and Lesotho (23%) suffering the greatest adult prevalence. Zimbabwe’s adult prevalence rate is an estimated 14% (</a:t>
            </a:r>
            <a:r>
              <a:rPr lang="en-CA" sz="1200" kern="1200" dirty="0" err="1" smtClean="0">
                <a:solidFill>
                  <a:schemeClr val="tx1"/>
                </a:solidFill>
                <a:latin typeface="+mn-lt"/>
                <a:ea typeface="+mn-ea"/>
                <a:cs typeface="+mn-cs"/>
              </a:rPr>
              <a:t>MoHFW</a:t>
            </a:r>
            <a:r>
              <a:rPr lang="en-CA" sz="1200" kern="1200" dirty="0" smtClean="0">
                <a:solidFill>
                  <a:schemeClr val="tx1"/>
                </a:solidFill>
                <a:latin typeface="+mn-lt"/>
                <a:ea typeface="+mn-ea"/>
                <a:cs typeface="+mn-cs"/>
              </a:rPr>
              <a:t> Zimbabwe, 2009).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Labourers in mining, manufacturing and transport are disproportionately </a:t>
            </a:r>
            <a:r>
              <a:rPr lang="en-CA" sz="1200" kern="1200" dirty="0" smtClean="0">
                <a:solidFill>
                  <a:schemeClr val="tx1"/>
                </a:solidFill>
                <a:latin typeface="+mn-lt"/>
                <a:ea typeface="+mn-ea"/>
                <a:cs typeface="+mn-cs"/>
              </a:rPr>
              <a:t>affected.</a:t>
            </a:r>
            <a:r>
              <a:rPr lang="en-CA" sz="1200" kern="1200" baseline="0" dirty="0" smtClean="0">
                <a:solidFill>
                  <a:schemeClr val="tx1"/>
                </a:solidFill>
                <a:latin typeface="+mn-lt"/>
                <a:ea typeface="+mn-ea"/>
                <a:cs typeface="+mn-cs"/>
              </a:rPr>
              <a:t> </a:t>
            </a:r>
            <a:r>
              <a:rPr lang="en-US" sz="1200" dirty="0" smtClean="0"/>
              <a:t>Why do some sectors (such as mining or transport) have higher HIV rates than others (such as financial services)?  [5</a:t>
            </a:r>
            <a:r>
              <a:rPr lang="en-US" sz="1200" baseline="0" dirty="0" smtClean="0"/>
              <a:t> minute discussion]</a:t>
            </a: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There</a:t>
            </a:r>
            <a:r>
              <a:rPr lang="en-CA" sz="1200" kern="1200" baseline="0" dirty="0" smtClean="0">
                <a:solidFill>
                  <a:schemeClr val="tx1"/>
                </a:solidFill>
                <a:latin typeface="+mn-lt"/>
                <a:ea typeface="+mn-ea"/>
                <a:cs typeface="+mn-cs"/>
              </a:rPr>
              <a:t> are </a:t>
            </a:r>
            <a:r>
              <a:rPr lang="en-CA" sz="1200" kern="1200" dirty="0" smtClean="0">
                <a:solidFill>
                  <a:schemeClr val="tx1"/>
                </a:solidFill>
                <a:latin typeface="+mn-lt"/>
                <a:ea typeface="+mn-ea"/>
                <a:cs typeface="+mn-cs"/>
              </a:rPr>
              <a:t>several </a:t>
            </a:r>
            <a:r>
              <a:rPr lang="en-CA" sz="1200" kern="1200" dirty="0" smtClean="0">
                <a:solidFill>
                  <a:schemeClr val="tx1"/>
                </a:solidFill>
                <a:latin typeface="+mn-lt"/>
                <a:ea typeface="+mn-ea"/>
                <a:cs typeface="+mn-cs"/>
              </a:rPr>
              <a:t>interrelated </a:t>
            </a:r>
            <a:r>
              <a:rPr lang="en-CA" sz="1200" kern="1200" dirty="0" smtClean="0">
                <a:solidFill>
                  <a:schemeClr val="tx1"/>
                </a:solidFill>
                <a:latin typeface="+mn-lt"/>
                <a:ea typeface="+mn-ea"/>
                <a:cs typeface="+mn-cs"/>
              </a:rPr>
              <a:t>factors for the higher rates in those</a:t>
            </a:r>
            <a:r>
              <a:rPr lang="en-CA" sz="1200" kern="1200" baseline="0" dirty="0" smtClean="0">
                <a:solidFill>
                  <a:schemeClr val="tx1"/>
                </a:solidFill>
                <a:latin typeface="+mn-lt"/>
                <a:ea typeface="+mn-ea"/>
                <a:cs typeface="+mn-cs"/>
              </a:rPr>
              <a:t> sectors</a:t>
            </a:r>
            <a:r>
              <a:rPr lang="en-CA" sz="1200" kern="1200" dirty="0" smtClean="0">
                <a:solidFill>
                  <a:schemeClr val="tx1"/>
                </a:solidFill>
                <a:latin typeface="+mn-lt"/>
                <a:ea typeface="+mn-ea"/>
                <a:cs typeface="+mn-cs"/>
              </a:rPr>
              <a:t> </a:t>
            </a:r>
            <a:r>
              <a:rPr lang="en-CA" sz="1200" kern="1200" dirty="0" smtClean="0">
                <a:solidFill>
                  <a:schemeClr val="tx1"/>
                </a:solidFill>
                <a:latin typeface="+mn-lt"/>
                <a:ea typeface="+mn-ea"/>
                <a:cs typeface="+mn-cs"/>
              </a:rPr>
              <a:t>such as higher-risk lifestyles and living arrangements that demand significant time spent away from </a:t>
            </a:r>
            <a:r>
              <a:rPr lang="en-CA" sz="1200" kern="1200" dirty="0" smtClean="0">
                <a:solidFill>
                  <a:schemeClr val="tx1"/>
                </a:solidFill>
                <a:latin typeface="+mn-lt"/>
                <a:ea typeface="+mn-ea"/>
                <a:cs typeface="+mn-cs"/>
              </a:rPr>
              <a:t>spouses.</a:t>
            </a:r>
            <a:r>
              <a:rPr lang="en-CA" sz="1200" kern="1200" baseline="0" dirty="0" smtClean="0">
                <a:solidFill>
                  <a:schemeClr val="tx1"/>
                </a:solidFill>
                <a:latin typeface="+mn-lt"/>
                <a:ea typeface="+mn-ea"/>
                <a:cs typeface="+mn-cs"/>
              </a:rPr>
              <a:t> </a:t>
            </a:r>
            <a:endParaRPr lang="en-CA"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6B81A7-4D05-485A-A886-74AC4D4A084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Business responses to HIV/AIDS have been called slow and insufficient. </a:t>
            </a:r>
            <a:r>
              <a:rPr lang="en-CA" sz="1200" kern="1200" dirty="0" smtClean="0">
                <a:solidFill>
                  <a:schemeClr val="tx1"/>
                </a:solidFill>
                <a:latin typeface="+mn-lt"/>
                <a:ea typeface="+mn-ea"/>
                <a:cs typeface="+mn-cs"/>
              </a:rPr>
              <a:t>In</a:t>
            </a:r>
            <a:r>
              <a:rPr lang="en-CA" sz="1200" kern="1200" baseline="0" dirty="0" smtClean="0">
                <a:solidFill>
                  <a:schemeClr val="tx1"/>
                </a:solidFill>
                <a:latin typeface="+mn-lt"/>
                <a:ea typeface="+mn-ea"/>
                <a:cs typeface="+mn-cs"/>
              </a:rPr>
              <a:t> the past, many businesses have</a:t>
            </a:r>
            <a:r>
              <a:rPr lang="en-CA" sz="1200" kern="1200" dirty="0" smtClean="0">
                <a:solidFill>
                  <a:schemeClr val="tx1"/>
                </a:solidFill>
                <a:latin typeface="+mn-lt"/>
                <a:ea typeface="+mn-ea"/>
                <a:cs typeface="+mn-cs"/>
              </a:rPr>
              <a:t> thought that </a:t>
            </a:r>
            <a:r>
              <a:rPr lang="en-CA" sz="1200" kern="1200" baseline="0" dirty="0" smtClean="0">
                <a:solidFill>
                  <a:schemeClr val="tx1"/>
                </a:solidFill>
                <a:latin typeface="+mn-lt"/>
                <a:ea typeface="+mn-ea"/>
                <a:cs typeface="+mn-cs"/>
              </a:rPr>
              <a:t>HIV </a:t>
            </a:r>
            <a:r>
              <a:rPr lang="en-CA" sz="1200" kern="1200" baseline="0" dirty="0" smtClean="0">
                <a:solidFill>
                  <a:schemeClr val="tx1"/>
                </a:solidFill>
                <a:latin typeface="+mn-lt"/>
                <a:ea typeface="+mn-ea"/>
                <a:cs typeface="+mn-cs"/>
              </a:rPr>
              <a:t>is </a:t>
            </a:r>
            <a:r>
              <a:rPr lang="en-CA" sz="1200" kern="1200" baseline="0" dirty="0" smtClean="0">
                <a:solidFill>
                  <a:schemeClr val="tx1"/>
                </a:solidFill>
                <a:latin typeface="+mn-lt"/>
                <a:ea typeface="+mn-ea"/>
                <a:cs typeface="+mn-cs"/>
              </a:rPr>
              <a:t>not a </a:t>
            </a:r>
            <a:r>
              <a:rPr lang="en-CA" sz="1200" kern="1200" baseline="0" dirty="0" smtClean="0">
                <a:solidFill>
                  <a:schemeClr val="tx1"/>
                </a:solidFill>
                <a:latin typeface="+mn-lt"/>
                <a:ea typeface="+mn-ea"/>
                <a:cs typeface="+mn-cs"/>
              </a:rPr>
              <a:t>major concern, perhaps because of more immediate issues. </a:t>
            </a:r>
            <a:r>
              <a:rPr lang="en-CA" sz="1200" kern="1200" baseline="0" dirty="0" smtClean="0">
                <a:solidFill>
                  <a:schemeClr val="tx1"/>
                </a:solidFill>
                <a:latin typeface="+mn-lt"/>
                <a:ea typeface="+mn-ea"/>
                <a:cs typeface="+mn-cs"/>
              </a:rPr>
              <a:t>HIV can take several years to begin affecting the workplace. </a:t>
            </a:r>
            <a:endParaRPr lang="en-CA" sz="1200" kern="1200" dirty="0" smtClean="0">
              <a:solidFill>
                <a:schemeClr val="tx1"/>
              </a:solidFill>
              <a:latin typeface="+mn-lt"/>
              <a:ea typeface="+mn-ea"/>
              <a:cs typeface="+mn-cs"/>
            </a:endParaRPr>
          </a:p>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In a survey of 80 enterprises in South Africa, Connelly and Rosen (2005) found that managers on average ranked HIV as ninth out of ten on a list of priorities. In 2007 </a:t>
            </a:r>
            <a:r>
              <a:rPr lang="en-CA" sz="1200" kern="1200" dirty="0" err="1" smtClean="0">
                <a:solidFill>
                  <a:schemeClr val="tx1"/>
                </a:solidFill>
                <a:latin typeface="+mn-lt"/>
                <a:ea typeface="+mn-ea"/>
                <a:cs typeface="+mn-cs"/>
              </a:rPr>
              <a:t>Ramachandra</a:t>
            </a:r>
            <a:r>
              <a:rPr lang="en-CA" sz="1200" kern="1200" dirty="0" smtClean="0">
                <a:solidFill>
                  <a:schemeClr val="tx1"/>
                </a:solidFill>
                <a:latin typeface="+mn-lt"/>
                <a:ea typeface="+mn-ea"/>
                <a:cs typeface="+mn-cs"/>
              </a:rPr>
              <a:t>, Shah and Turner reported that out of 860 manufacturing firms in Uganda, Kenya and Tanzania approximately a third invest in HIV/AIDS prevention. </a:t>
            </a:r>
          </a:p>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Business responses have been improving recently, particularly as ART becomes more widely affordable and available across Africa. The epidemic is maturing, which means the people who contracted</a:t>
            </a:r>
            <a:r>
              <a:rPr lang="en-CA" sz="1200" kern="1200" baseline="0" dirty="0" smtClean="0">
                <a:solidFill>
                  <a:schemeClr val="tx1"/>
                </a:solidFill>
                <a:latin typeface="+mn-lt"/>
                <a:ea typeface="+mn-ea"/>
                <a:cs typeface="+mn-cs"/>
              </a:rPr>
              <a:t> HIV years ago are now falling sick and dying, making the problem more visible. Civil society, trade unions, and NGOs have lobbied governments to provide treatment to HIV-infected individuals. There is also a growing corporate culture within southern Africa that supports providing treatment. </a:t>
            </a: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6B81A7-4D05-485A-A886-74AC4D4A084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sz="1200" kern="1200" dirty="0" smtClean="0">
                <a:solidFill>
                  <a:schemeClr val="tx1"/>
                </a:solidFill>
                <a:latin typeface="+mn-lt"/>
                <a:ea typeface="+mn-ea"/>
                <a:cs typeface="+mn-cs"/>
              </a:rPr>
              <a:t>Small or medium </a:t>
            </a:r>
            <a:r>
              <a:rPr lang="en-CA" sz="1200" kern="1200" dirty="0" smtClean="0">
                <a:solidFill>
                  <a:schemeClr val="tx1"/>
                </a:solidFill>
                <a:latin typeface="+mn-lt"/>
                <a:ea typeface="+mn-ea"/>
                <a:cs typeface="+mn-cs"/>
              </a:rPr>
              <a:t>businesses report </a:t>
            </a:r>
            <a:r>
              <a:rPr lang="en-CA" sz="1200" kern="1200" dirty="0" smtClean="0">
                <a:solidFill>
                  <a:schemeClr val="tx1"/>
                </a:solidFill>
                <a:latin typeface="+mn-lt"/>
                <a:ea typeface="+mn-ea"/>
                <a:cs typeface="+mn-cs"/>
              </a:rPr>
              <a:t>less concern about </a:t>
            </a:r>
            <a:r>
              <a:rPr lang="en-CA" sz="1200" kern="1200" dirty="0" smtClean="0">
                <a:solidFill>
                  <a:schemeClr val="tx1"/>
                </a:solidFill>
                <a:latin typeface="+mn-lt"/>
                <a:ea typeface="+mn-ea"/>
                <a:cs typeface="+mn-cs"/>
              </a:rPr>
              <a:t>HIV</a:t>
            </a:r>
            <a:r>
              <a:rPr lang="en-CA" sz="1200" kern="1200" baseline="0" dirty="0" smtClean="0">
                <a:solidFill>
                  <a:schemeClr val="tx1"/>
                </a:solidFill>
                <a:latin typeface="+mn-lt"/>
                <a:ea typeface="+mn-ea"/>
                <a:cs typeface="+mn-cs"/>
              </a:rPr>
              <a:t> and have in the past done less about HIV than bigger companies.</a:t>
            </a:r>
          </a:p>
          <a:p>
            <a:r>
              <a:rPr lang="en-CA" sz="1200" kern="1200" baseline="0" dirty="0" smtClean="0">
                <a:solidFill>
                  <a:schemeClr val="tx1"/>
                </a:solidFill>
                <a:latin typeface="+mn-lt"/>
                <a:ea typeface="+mn-ea"/>
                <a:cs typeface="+mn-cs"/>
              </a:rPr>
              <a:t>This is because they</a:t>
            </a:r>
            <a:r>
              <a:rPr lang="en-CA" sz="1200" kern="1200" dirty="0" smtClean="0">
                <a:solidFill>
                  <a:schemeClr val="tx1"/>
                </a:solidFill>
                <a:latin typeface="+mn-lt"/>
                <a:ea typeface="+mn-ea"/>
                <a:cs typeface="+mn-cs"/>
              </a:rPr>
              <a:t> </a:t>
            </a:r>
            <a:r>
              <a:rPr lang="en-CA" sz="1200" kern="1200" dirty="0" smtClean="0">
                <a:solidFill>
                  <a:schemeClr val="tx1"/>
                </a:solidFill>
                <a:latin typeface="+mn-lt"/>
                <a:ea typeface="+mn-ea"/>
                <a:cs typeface="+mn-cs"/>
              </a:rPr>
              <a:t>have lower costs associated with </a:t>
            </a:r>
            <a:r>
              <a:rPr lang="en-CA" sz="1200" kern="1200" dirty="0" smtClean="0">
                <a:solidFill>
                  <a:schemeClr val="tx1"/>
                </a:solidFill>
                <a:latin typeface="+mn-lt"/>
                <a:ea typeface="+mn-ea"/>
                <a:cs typeface="+mn-cs"/>
              </a:rPr>
              <a:t>HIV. Also,</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the </a:t>
            </a:r>
            <a:r>
              <a:rPr lang="en-CA" sz="1200" kern="1200" dirty="0" smtClean="0">
                <a:solidFill>
                  <a:schemeClr val="tx1"/>
                </a:solidFill>
                <a:latin typeface="+mn-lt"/>
                <a:ea typeface="+mn-ea"/>
                <a:cs typeface="+mn-cs"/>
              </a:rPr>
              <a:t>HIV-related loss of productivity and demand for HIV services in SMEs is muted by the many other pressures on profitability and </a:t>
            </a:r>
            <a:r>
              <a:rPr lang="en-CA" sz="1200" kern="1200" dirty="0" smtClean="0">
                <a:solidFill>
                  <a:schemeClr val="tx1"/>
                </a:solidFill>
                <a:latin typeface="+mn-lt"/>
                <a:ea typeface="+mn-ea"/>
                <a:cs typeface="+mn-cs"/>
              </a:rPr>
              <a:t>survival. In addition, the </a:t>
            </a:r>
            <a:r>
              <a:rPr lang="en-CA" sz="1200" kern="1200" dirty="0" smtClean="0">
                <a:solidFill>
                  <a:schemeClr val="tx1"/>
                </a:solidFill>
                <a:latin typeface="+mn-lt"/>
                <a:ea typeface="+mn-ea"/>
                <a:cs typeface="+mn-cs"/>
              </a:rPr>
              <a:t>per-employee response cost is higher for SMEs (</a:t>
            </a:r>
            <a:r>
              <a:rPr lang="en-CA" sz="1200" kern="1200" dirty="0" err="1" smtClean="0">
                <a:solidFill>
                  <a:schemeClr val="tx1"/>
                </a:solidFill>
                <a:latin typeface="+mn-lt"/>
                <a:ea typeface="+mn-ea"/>
                <a:cs typeface="+mn-cs"/>
              </a:rPr>
              <a:t>Feeley</a:t>
            </a:r>
            <a:r>
              <a:rPr lang="en-CA" sz="1200" kern="1200" dirty="0" smtClean="0">
                <a:solidFill>
                  <a:schemeClr val="tx1"/>
                </a:solidFill>
                <a:latin typeface="+mn-lt"/>
                <a:ea typeface="+mn-ea"/>
                <a:cs typeface="+mn-cs"/>
              </a:rPr>
              <a:t>, Rosen, &amp; Connelly, 2009). </a:t>
            </a:r>
          </a:p>
          <a:p>
            <a:r>
              <a:rPr lang="en-CA" sz="1200" kern="1200" dirty="0" smtClean="0">
                <a:solidFill>
                  <a:schemeClr val="tx1"/>
                </a:solidFill>
                <a:latin typeface="+mn-lt"/>
                <a:ea typeface="+mn-ea"/>
                <a:cs typeface="+mn-cs"/>
              </a:rPr>
              <a:t> </a:t>
            </a:r>
          </a:p>
          <a:p>
            <a:r>
              <a:rPr lang="en-CA" sz="1200" kern="1200" dirty="0" smtClean="0">
                <a:solidFill>
                  <a:schemeClr val="tx1"/>
                </a:solidFill>
                <a:latin typeface="+mn-lt"/>
                <a:ea typeface="+mn-ea"/>
                <a:cs typeface="+mn-cs"/>
              </a:rPr>
              <a:t>So why are larger </a:t>
            </a:r>
            <a:r>
              <a:rPr lang="en-CA" sz="1200" kern="1200" dirty="0" smtClean="0">
                <a:solidFill>
                  <a:schemeClr val="tx1"/>
                </a:solidFill>
                <a:latin typeface="+mn-lt"/>
                <a:ea typeface="+mn-ea"/>
                <a:cs typeface="+mn-cs"/>
              </a:rPr>
              <a:t>enterprises are more likely to have implemented HIV </a:t>
            </a:r>
            <a:r>
              <a:rPr lang="en-CA" sz="1200" kern="1200" dirty="0" smtClean="0">
                <a:solidFill>
                  <a:schemeClr val="tx1"/>
                </a:solidFill>
                <a:latin typeface="+mn-lt"/>
                <a:ea typeface="+mn-ea"/>
                <a:cs typeface="+mn-cs"/>
              </a:rPr>
              <a:t>programmes?</a:t>
            </a:r>
            <a:r>
              <a:rPr lang="en-CA" sz="1200" kern="1200" baseline="0" dirty="0" smtClean="0">
                <a:solidFill>
                  <a:schemeClr val="tx1"/>
                </a:solidFill>
                <a:latin typeface="+mn-lt"/>
                <a:ea typeface="+mn-ea"/>
                <a:cs typeface="+mn-cs"/>
              </a:rPr>
              <a:t> T</a:t>
            </a:r>
            <a:r>
              <a:rPr lang="en-CA" sz="1200" kern="1200" dirty="0" smtClean="0">
                <a:solidFill>
                  <a:schemeClr val="tx1"/>
                </a:solidFill>
                <a:latin typeface="+mn-lt"/>
                <a:ea typeface="+mn-ea"/>
                <a:cs typeface="+mn-cs"/>
              </a:rPr>
              <a:t>hey </a:t>
            </a:r>
            <a:r>
              <a:rPr lang="en-CA" sz="1200" kern="1200" dirty="0" smtClean="0">
                <a:solidFill>
                  <a:schemeClr val="tx1"/>
                </a:solidFill>
                <a:latin typeface="+mn-lt"/>
                <a:ea typeface="+mn-ea"/>
                <a:cs typeface="+mn-cs"/>
              </a:rPr>
              <a:t>have more organized human resource departments, potentially face pressure from a larger and more organized worker base, are better able to partner with government or non-government HIV supports and may also face pressure from customers or international shareholders. </a:t>
            </a:r>
            <a:endParaRPr lang="en-CA" sz="1200" kern="1200" dirty="0" smtClean="0">
              <a:solidFill>
                <a:schemeClr val="tx1"/>
              </a:solidFill>
              <a:latin typeface="+mn-lt"/>
              <a:ea typeface="+mn-ea"/>
              <a:cs typeface="+mn-cs"/>
            </a:endParaRPr>
          </a:p>
          <a:p>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Connelly and Rosen (2006) found that roughly half of the 52 largest employers in South Africa provide ART to all permanent employees.</a:t>
            </a:r>
          </a:p>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Involving</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small and medium sized</a:t>
            </a:r>
            <a:r>
              <a:rPr lang="en-CA" sz="1200" kern="1200" baseline="0" dirty="0" smtClean="0">
                <a:solidFill>
                  <a:schemeClr val="tx1"/>
                </a:solidFill>
                <a:latin typeface="+mn-lt"/>
                <a:ea typeface="+mn-ea"/>
                <a:cs typeface="+mn-cs"/>
              </a:rPr>
              <a:t> workplaces in more HIV management provision for their workers is a major next step. </a:t>
            </a: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6B81A7-4D05-485A-A886-74AC4D4A084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baseline="0" dirty="0" smtClean="0">
                <a:solidFill>
                  <a:schemeClr val="tx1"/>
                </a:solidFill>
                <a:latin typeface="+mn-lt"/>
                <a:ea typeface="+mn-ea"/>
                <a:cs typeface="+mn-cs"/>
              </a:rPr>
              <a:t>The provision of treatment to HIV infected employees is a response to the epidemic which more and more companies are adopting every year. (George 2006)</a:t>
            </a:r>
          </a:p>
          <a:p>
            <a:endParaRPr lang="en-CA" sz="1200" kern="1200" baseline="0" dirty="0" smtClean="0">
              <a:solidFill>
                <a:schemeClr val="tx1"/>
              </a:solidFill>
              <a:latin typeface="+mn-lt"/>
              <a:ea typeface="+mn-ea"/>
              <a:cs typeface="+mn-cs"/>
            </a:endParaRPr>
          </a:p>
          <a:p>
            <a:r>
              <a:rPr lang="en-CA" sz="1200" kern="1200" baseline="0" dirty="0" smtClean="0">
                <a:solidFill>
                  <a:schemeClr val="tx1"/>
                </a:solidFill>
                <a:latin typeface="+mn-lt"/>
                <a:ea typeface="+mn-ea"/>
                <a:cs typeface="+mn-cs"/>
              </a:rPr>
              <a:t>Why? From a businesses perspective, what are some of the costs of ‘doing nothing’ about HIV? [5 minute discussion] Discuss this question with the person sitting beside you. See if you can write a list of the costs of untreated HIV to businesses.</a:t>
            </a:r>
          </a:p>
          <a:p>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The cost of untreated</a:t>
            </a:r>
            <a:r>
              <a:rPr lang="en-CA" sz="1200" kern="1200" baseline="0" dirty="0" smtClean="0">
                <a:solidFill>
                  <a:schemeClr val="tx1"/>
                </a:solidFill>
                <a:latin typeface="+mn-lt"/>
                <a:ea typeface="+mn-ea"/>
                <a:cs typeface="+mn-cs"/>
              </a:rPr>
              <a:t> HIV to businesses in Africa varies from sector to sector and by the size and composition of staff. It will depend on </a:t>
            </a:r>
            <a:r>
              <a:rPr lang="en-CA" sz="1200" kern="1200" dirty="0" smtClean="0">
                <a:solidFill>
                  <a:schemeClr val="tx1"/>
                </a:solidFill>
                <a:latin typeface="+mn-lt"/>
                <a:ea typeface="+mn-ea"/>
                <a:cs typeface="+mn-cs"/>
              </a:rPr>
              <a:t>HIV prevalence rate among employees, the stage of the epidemic, the wage and benefit structure, the nature of regional labour markets, workforce structure and training investments (</a:t>
            </a:r>
            <a:r>
              <a:rPr lang="en-CA" sz="1200" kern="1200" dirty="0" err="1" smtClean="0">
                <a:solidFill>
                  <a:schemeClr val="tx1"/>
                </a:solidFill>
                <a:latin typeface="+mn-lt"/>
                <a:ea typeface="+mn-ea"/>
                <a:cs typeface="+mn-cs"/>
              </a:rPr>
              <a:t>Feeley</a:t>
            </a:r>
            <a:r>
              <a:rPr lang="en-CA" sz="1200" kern="1200" dirty="0" smtClean="0">
                <a:solidFill>
                  <a:schemeClr val="tx1"/>
                </a:solidFill>
                <a:latin typeface="+mn-lt"/>
                <a:ea typeface="+mn-ea"/>
                <a:cs typeface="+mn-cs"/>
              </a:rPr>
              <a:t>, Rosen, &amp; Connelly, 2009). </a:t>
            </a:r>
            <a:r>
              <a:rPr lang="en-CA" sz="1200" kern="1200" baseline="0" dirty="0" smtClean="0">
                <a:solidFill>
                  <a:schemeClr val="tx1"/>
                </a:solidFill>
                <a:latin typeface="+mn-lt"/>
                <a:ea typeface="+mn-ea"/>
                <a:cs typeface="+mn-cs"/>
              </a:rPr>
              <a:t>For example, businesses that employ relatively easy to replace unskilled workers will be less effected than businesses that invest a lot of training in their workers. </a:t>
            </a:r>
            <a:r>
              <a:rPr lang="en-CA" sz="1200" kern="1200" dirty="0" smtClean="0">
                <a:solidFill>
                  <a:schemeClr val="tx1"/>
                </a:solidFill>
                <a:latin typeface="+mn-lt"/>
                <a:ea typeface="+mn-ea"/>
                <a:cs typeface="+mn-cs"/>
              </a:rPr>
              <a:t>When labour markets are tight, it’s more difficult to recruit replacement workers. </a:t>
            </a:r>
            <a:endParaRPr lang="en-CA"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baseline="0" dirty="0" smtClean="0">
                <a:solidFill>
                  <a:schemeClr val="tx1"/>
                </a:solidFill>
                <a:latin typeface="+mn-lt"/>
                <a:ea typeface="+mn-ea"/>
                <a:cs typeface="+mn-cs"/>
              </a:rPr>
              <a:t>However, for all employers, HIV entails costs, both direct and indirect. You may have come up with these costs during your discussion. </a:t>
            </a: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Direct costs of HIV/AIDS to businesses include paying for sick leave, medical care, death benefits and funeral costs as well as recruiting and retraining new employees to replace those too ill to work.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Indirect costs include the strain on the entire workforce to absorb the extra work of their sick colleagues, staff demoralization, loss of experiences staff and institutional memory, and broad loss of productivity as HIV erodes worker capacity.  In addition workers who lack health insurance will likely continue working even when they are not physically fit enough to do so (Elias &amp; Taylor, 2001). Sick workers on physically demanding job sites, such as mines and factories, are a hazard to themselves and others. Companies</a:t>
            </a:r>
            <a:r>
              <a:rPr lang="en-CA" sz="1200" kern="1200" baseline="0" dirty="0" smtClean="0">
                <a:solidFill>
                  <a:schemeClr val="tx1"/>
                </a:solidFill>
                <a:latin typeface="+mn-lt"/>
                <a:ea typeface="+mn-ea"/>
                <a:cs typeface="+mn-cs"/>
              </a:rPr>
              <a:t> that do nothing to help their HIV-positive employees may also receive bad publicity. </a:t>
            </a:r>
            <a:endParaRPr lang="en-CA" sz="1200" kern="1200" dirty="0" smtClean="0">
              <a:solidFill>
                <a:schemeClr val="tx1"/>
              </a:solidFill>
              <a:latin typeface="+mn-lt"/>
              <a:ea typeface="+mn-ea"/>
              <a:cs typeface="+mn-cs"/>
            </a:endParaRPr>
          </a:p>
          <a:p>
            <a:endParaRPr lang="en-CA" dirty="0" smtClean="0"/>
          </a:p>
          <a:p>
            <a:r>
              <a:rPr lang="en-CA" dirty="0" smtClean="0"/>
              <a:t>Did we miss</a:t>
            </a:r>
            <a:r>
              <a:rPr lang="en-CA" baseline="0" dirty="0" smtClean="0"/>
              <a:t> any? What else did you come up with during your discussion? [2 minutes adding to this list]</a:t>
            </a:r>
            <a:endParaRPr lang="en-CA" dirty="0" smtClean="0"/>
          </a:p>
        </p:txBody>
      </p:sp>
      <p:sp>
        <p:nvSpPr>
          <p:cNvPr id="4" name="Slide Number Placeholder 3"/>
          <p:cNvSpPr>
            <a:spLocks noGrp="1"/>
          </p:cNvSpPr>
          <p:nvPr>
            <p:ph type="sldNum" sz="quarter" idx="10"/>
          </p:nvPr>
        </p:nvSpPr>
        <p:spPr/>
        <p:txBody>
          <a:bodyPr/>
          <a:lstStyle/>
          <a:p>
            <a:fld id="{B46B81A7-4D05-485A-A886-74AC4D4A084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It is difficult to estimate the total monetary cost of HIV/AIDS on companies. You need to know what the HIV prevalence rate is, the company’s financial records</a:t>
            </a:r>
            <a:r>
              <a:rPr lang="en-CA" sz="1200" kern="1200" baseline="0" dirty="0" smtClean="0">
                <a:solidFill>
                  <a:schemeClr val="tx1"/>
                </a:solidFill>
                <a:latin typeface="+mn-lt"/>
                <a:ea typeface="+mn-ea"/>
                <a:cs typeface="+mn-cs"/>
              </a:rPr>
              <a:t> and the HIV status of sick employees---all information that is generally not readily available. </a:t>
            </a: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Nonetheless, Rosen, </a:t>
            </a:r>
            <a:r>
              <a:rPr lang="en-CA" sz="1200" kern="1200" dirty="0" err="1" smtClean="0">
                <a:solidFill>
                  <a:schemeClr val="tx1"/>
                </a:solidFill>
                <a:latin typeface="+mn-lt"/>
                <a:ea typeface="+mn-ea"/>
                <a:cs typeface="+mn-cs"/>
              </a:rPr>
              <a:t>Feeley</a:t>
            </a:r>
            <a:r>
              <a:rPr lang="en-CA" sz="1200" kern="1200" dirty="0" smtClean="0">
                <a:solidFill>
                  <a:schemeClr val="tx1"/>
                </a:solidFill>
                <a:latin typeface="+mn-lt"/>
                <a:ea typeface="+mn-ea"/>
                <a:cs typeface="+mn-cs"/>
              </a:rPr>
              <a:t>, Connelly and Simon (2007) were able to make a conservative estimate of the cost of HIV/AIDS for 14 businesses in sub-Saharan Africa. They found HIV rates from 5 to 37% of the workforce and determined that the average cost per employee lost to AIDS varied from 0.5 to 5.6 times the average annual compensation of the employee affected. Imagine</a:t>
            </a:r>
            <a:r>
              <a:rPr lang="en-CA" sz="1200" kern="1200" baseline="0" dirty="0" smtClean="0">
                <a:solidFill>
                  <a:schemeClr val="tx1"/>
                </a:solidFill>
                <a:latin typeface="+mn-lt"/>
                <a:ea typeface="+mn-ea"/>
                <a:cs typeface="+mn-cs"/>
              </a:rPr>
              <a:t> an employee who makes $1000 per year. If he retires or passes away because of AIDS the company will have to spend between $500 and $5600 to cope with the loss. This will include paying his medical other expenses, finding a new employee to replace him and training that person. It’s expensive for companies to lose someone to AIDS. </a:t>
            </a: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Overall,</a:t>
            </a:r>
            <a:r>
              <a:rPr lang="en-CA" sz="1200" kern="1200" baseline="0" dirty="0" smtClean="0">
                <a:solidFill>
                  <a:schemeClr val="tx1"/>
                </a:solidFill>
                <a:latin typeface="+mn-lt"/>
                <a:ea typeface="+mn-ea"/>
                <a:cs typeface="+mn-cs"/>
              </a:rPr>
              <a:t> l</a:t>
            </a:r>
            <a:r>
              <a:rPr lang="en-CA" sz="1200" kern="1200" dirty="0" smtClean="0">
                <a:solidFill>
                  <a:schemeClr val="tx1"/>
                </a:solidFill>
                <a:latin typeface="+mn-lt"/>
                <a:ea typeface="+mn-ea"/>
                <a:cs typeface="+mn-cs"/>
              </a:rPr>
              <a:t>abour cost increases were estimated at 0.6–10.8% but exceeded 3% at only two of 14 companies. They also found that manual workers, such as tea </a:t>
            </a:r>
            <a:r>
              <a:rPr lang="en-CA" sz="1200" kern="1200" dirty="0" err="1" smtClean="0">
                <a:solidFill>
                  <a:schemeClr val="tx1"/>
                </a:solidFill>
                <a:latin typeface="+mn-lt"/>
                <a:ea typeface="+mn-ea"/>
                <a:cs typeface="+mn-cs"/>
              </a:rPr>
              <a:t>pluckers</a:t>
            </a:r>
            <a:r>
              <a:rPr lang="en-CA" sz="1200" kern="1200" dirty="0" smtClean="0">
                <a:solidFill>
                  <a:schemeClr val="tx1"/>
                </a:solidFill>
                <a:latin typeface="+mn-lt"/>
                <a:ea typeface="+mn-ea"/>
                <a:cs typeface="+mn-cs"/>
              </a:rPr>
              <a:t>, with untreated HIV/AIDS are 25-30% less productive over their last two years of work than they would otherwise have been and are absent 18-50 days more. The UN has estimated that the annual cost of HIV to their own offices in Kenya, where 120 staff are living with HIV and on ART, and an estimated 220 more are thought to be HIV-positive, is in the range of $815,000 (The Three C’s Policy, presented to the UN Heads of Agencies by UN Kenya Learning Team as reported in UNAIDS, 2006). </a:t>
            </a:r>
          </a:p>
          <a:p>
            <a:endParaRPr lang="en-CA" dirty="0"/>
          </a:p>
        </p:txBody>
      </p:sp>
      <p:sp>
        <p:nvSpPr>
          <p:cNvPr id="4" name="Slide Number Placeholder 3"/>
          <p:cNvSpPr>
            <a:spLocks noGrp="1"/>
          </p:cNvSpPr>
          <p:nvPr>
            <p:ph type="sldNum" sz="quarter" idx="10"/>
          </p:nvPr>
        </p:nvSpPr>
        <p:spPr/>
        <p:txBody>
          <a:bodyPr/>
          <a:lstStyle/>
          <a:p>
            <a:fld id="{B46B81A7-4D05-485A-A886-74AC4D4A084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1/12/2011</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1/12/2011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1/12/2011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1/12/2011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lvl1pPr>
              <a:defRPr>
                <a:latin typeface="+mj-lt"/>
              </a:defRPr>
            </a:lvl1pPr>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1/12/2011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1/12/2011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1/12/2011</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1/12/2011</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1/12/2011</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1/12/2011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1/12/2011</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1/12/2011</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
        <p:nvSpPr>
          <p:cNvPr id="11" name="Freeform 10"/>
          <p:cNvSpPr>
            <a:spLocks/>
          </p:cNvSpPr>
          <p:nvPr userDrawn="1"/>
        </p:nvSpPr>
        <p:spPr bwMode="auto">
          <a:xfrm>
            <a:off x="769997" y="4987872"/>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userDrawn="1"/>
        </p:nvSpPr>
        <p:spPr bwMode="auto">
          <a:xfrm>
            <a:off x="0" y="5770902"/>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Right Triangle 16"/>
          <p:cNvSpPr>
            <a:spLocks/>
          </p:cNvSpPr>
          <p:nvPr userDrawn="1"/>
        </p:nvSpPr>
        <p:spPr bwMode="auto">
          <a:xfrm>
            <a:off x="47519" y="5777132"/>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j-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j-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j-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j-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j-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714489"/>
            <a:ext cx="8101042" cy="1867874"/>
          </a:xfrm>
        </p:spPr>
        <p:txBody>
          <a:bodyPr>
            <a:normAutofit fontScale="90000"/>
          </a:bodyPr>
          <a:lstStyle/>
          <a:p>
            <a:r>
              <a:rPr lang="en-GB" dirty="0" smtClean="0"/>
              <a:t>AIDS amongst workers: What special factors influence the access and adherence of workers?</a:t>
            </a:r>
            <a:endParaRPr lang="en-US" dirty="0"/>
          </a:p>
        </p:txBody>
      </p:sp>
      <p:sp>
        <p:nvSpPr>
          <p:cNvPr id="3" name="Subtitle 2"/>
          <p:cNvSpPr>
            <a:spLocks noGrp="1"/>
          </p:cNvSpPr>
          <p:nvPr>
            <p:ph type="subTitle" idx="1"/>
          </p:nvPr>
        </p:nvSpPr>
        <p:spPr/>
        <p:txBody>
          <a:bodyPr/>
          <a:lstStyle/>
          <a:p>
            <a:r>
              <a:rPr lang="en-GB" dirty="0" smtClean="0"/>
              <a:t>Lecture 5</a:t>
            </a:r>
            <a:endParaRPr lang="en-US" dirty="0"/>
          </a:p>
        </p:txBody>
      </p:sp>
      <p:sp>
        <p:nvSpPr>
          <p:cNvPr id="4" name="Chevron 6"/>
          <p:cNvSpPr/>
          <p:nvPr/>
        </p:nvSpPr>
        <p:spPr>
          <a:xfrm>
            <a:off x="6785307" y="3745232"/>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6597982" y="3745232"/>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CA" sz="3500" b="1" dirty="0" smtClean="0"/>
              <a:t>Case study:  </a:t>
            </a:r>
            <a:r>
              <a:rPr lang="en-CA" sz="3500" b="1" dirty="0" smtClean="0"/>
              <a:t>Côte d’Ivoire </a:t>
            </a:r>
            <a:endParaRPr lang="en-CA" sz="3500" b="1" dirty="0" smtClean="0"/>
          </a:p>
          <a:p>
            <a:r>
              <a:rPr lang="en-CA" sz="2800" dirty="0" smtClean="0"/>
              <a:t>Year before ART provision vs. two year period after</a:t>
            </a:r>
          </a:p>
          <a:p>
            <a:r>
              <a:rPr lang="en-CA" sz="2800" dirty="0" smtClean="0"/>
              <a:t>3,500 employees, most professional, trained 1-5 years, annual profits: US$5.6 million</a:t>
            </a:r>
          </a:p>
          <a:p>
            <a:r>
              <a:rPr lang="en-CA" sz="2800" dirty="0" smtClean="0"/>
              <a:t>Found:</a:t>
            </a:r>
          </a:p>
          <a:p>
            <a:pPr lvl="1"/>
            <a:r>
              <a:rPr lang="en-CA" sz="2400" dirty="0" smtClean="0"/>
              <a:t>94% decrease in HIV-related absenteeism,</a:t>
            </a:r>
          </a:p>
          <a:p>
            <a:pPr lvl="1"/>
            <a:r>
              <a:rPr lang="en-CA" sz="2400" dirty="0" smtClean="0"/>
              <a:t>81% decrease in HIV-related hospitalisations,</a:t>
            </a:r>
          </a:p>
          <a:p>
            <a:pPr lvl="1"/>
            <a:r>
              <a:rPr lang="en-CA" sz="2400" dirty="0" smtClean="0"/>
              <a:t>8% decrease in new clinical cases of AIDS and</a:t>
            </a:r>
          </a:p>
          <a:p>
            <a:pPr lvl="1"/>
            <a:r>
              <a:rPr lang="en-CA" sz="2400" dirty="0" smtClean="0"/>
              <a:t>58% decrease in HIV-related mortality. </a:t>
            </a:r>
          </a:p>
          <a:p>
            <a:r>
              <a:rPr lang="en-CA" dirty="0" smtClean="0"/>
              <a:t>Savings over $500,000, including $287,000 saved because of reduced absenteeism (</a:t>
            </a:r>
            <a:r>
              <a:rPr lang="en-CA" dirty="0" err="1" smtClean="0"/>
              <a:t>Eholie</a:t>
            </a:r>
            <a:r>
              <a:rPr lang="en-CA" dirty="0" smtClean="0"/>
              <a:t>, Nolan et al 2003)</a:t>
            </a:r>
            <a:endParaRPr lang="en-CA" dirty="0"/>
          </a:p>
        </p:txBody>
      </p:sp>
      <p:sp>
        <p:nvSpPr>
          <p:cNvPr id="3" name="Title 2"/>
          <p:cNvSpPr>
            <a:spLocks noGrp="1"/>
          </p:cNvSpPr>
          <p:nvPr>
            <p:ph type="title"/>
          </p:nvPr>
        </p:nvSpPr>
        <p:spPr/>
        <p:txBody>
          <a:bodyPr/>
          <a:lstStyle/>
          <a:p>
            <a:r>
              <a:rPr lang="en-CA" dirty="0" smtClean="0"/>
              <a:t>2. Cost of untreated HIV</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lnSpcReduction="10000"/>
          </a:bodyPr>
          <a:lstStyle/>
          <a:p>
            <a:pPr>
              <a:buNone/>
            </a:pPr>
            <a:r>
              <a:rPr lang="en-CA" sz="3500" b="1" dirty="0" smtClean="0"/>
              <a:t>Overall, studies have suggested that, even though it is expensive to run HIV management programs, it’s generally cheaper than doing nothing at all. </a:t>
            </a:r>
            <a:r>
              <a:rPr lang="en-CA" sz="3500" b="1" dirty="0" smtClean="0"/>
              <a:t>(George 2006)</a:t>
            </a:r>
          </a:p>
          <a:p>
            <a:r>
              <a:rPr lang="en-CA" dirty="0" smtClean="0"/>
              <a:t>Can keep workers healthy and productive for many years</a:t>
            </a:r>
            <a:endParaRPr lang="en-CA" dirty="0" smtClean="0"/>
          </a:p>
          <a:p>
            <a:r>
              <a:rPr lang="en-US" dirty="0" smtClean="0"/>
              <a:t>Access and adherence must be facilitated</a:t>
            </a:r>
          </a:p>
          <a:p>
            <a:r>
              <a:rPr lang="en-US" dirty="0" smtClean="0"/>
              <a:t>Example: </a:t>
            </a:r>
            <a:r>
              <a:rPr lang="en-US" dirty="0" smtClean="0"/>
              <a:t>Only 3.8% of suspected HIV-positive workers in  workplaces offering ART actually accessed it </a:t>
            </a:r>
            <a:endParaRPr lang="en-US" dirty="0" smtClean="0"/>
          </a:p>
          <a:p>
            <a:pPr>
              <a:buNone/>
            </a:pPr>
            <a:r>
              <a:rPr lang="en-US" dirty="0" smtClean="0"/>
              <a:t>	</a:t>
            </a:r>
            <a:r>
              <a:rPr lang="en-US" dirty="0" smtClean="0"/>
              <a:t>				(</a:t>
            </a:r>
            <a:r>
              <a:rPr lang="en-US" dirty="0" smtClean="0"/>
              <a:t>Connelly and </a:t>
            </a:r>
            <a:r>
              <a:rPr lang="en-US" dirty="0" smtClean="0"/>
              <a:t>Rosen </a:t>
            </a:r>
            <a:r>
              <a:rPr lang="en-US" dirty="0" smtClean="0"/>
              <a:t>2006)</a:t>
            </a:r>
          </a:p>
          <a:p>
            <a:endParaRPr lang="en-CA" dirty="0"/>
          </a:p>
        </p:txBody>
      </p:sp>
      <p:sp>
        <p:nvSpPr>
          <p:cNvPr id="3" name="Title 2"/>
          <p:cNvSpPr>
            <a:spLocks noGrp="1"/>
          </p:cNvSpPr>
          <p:nvPr>
            <p:ph type="title"/>
          </p:nvPr>
        </p:nvSpPr>
        <p:spPr/>
        <p:txBody>
          <a:bodyPr/>
          <a:lstStyle/>
          <a:p>
            <a:r>
              <a:rPr lang="en-CA" dirty="0" smtClean="0"/>
              <a:t>3. Models of HIV management</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a:bodyPr>
          <a:lstStyle/>
          <a:p>
            <a:r>
              <a:rPr lang="en-US" dirty="0" smtClean="0"/>
              <a:t>Good HIV-management promotes </a:t>
            </a:r>
            <a:r>
              <a:rPr lang="en-US" b="1" dirty="0" smtClean="0"/>
              <a:t>testing</a:t>
            </a:r>
            <a:r>
              <a:rPr lang="en-US" dirty="0" smtClean="0"/>
              <a:t>, </a:t>
            </a:r>
            <a:r>
              <a:rPr lang="en-US" b="1" dirty="0" smtClean="0"/>
              <a:t>access</a:t>
            </a:r>
            <a:r>
              <a:rPr lang="en-US" dirty="0" smtClean="0"/>
              <a:t> to management and </a:t>
            </a:r>
            <a:r>
              <a:rPr lang="en-US" b="1" dirty="0" smtClean="0"/>
              <a:t>adherence</a:t>
            </a:r>
          </a:p>
          <a:p>
            <a:r>
              <a:rPr lang="en-US" dirty="0" smtClean="0"/>
              <a:t>Some employers provide care themselves</a:t>
            </a:r>
          </a:p>
          <a:p>
            <a:r>
              <a:rPr lang="en-US" dirty="0" smtClean="0"/>
              <a:t>Team up with government or NGO</a:t>
            </a:r>
          </a:p>
          <a:p>
            <a:r>
              <a:rPr lang="en-US" dirty="0" smtClean="0"/>
              <a:t>Others provide medical insurance</a:t>
            </a:r>
          </a:p>
          <a:p>
            <a:r>
              <a:rPr lang="en-US" dirty="0" smtClean="0"/>
              <a:t>Others link workers to services (i.e. driving them)</a:t>
            </a:r>
          </a:p>
          <a:p>
            <a:r>
              <a:rPr lang="en-US" sz="2800" b="1" dirty="0" smtClean="0"/>
              <a:t>What about the companies you know? Do they offer HIV support? How? </a:t>
            </a:r>
            <a:endParaRPr lang="en-US" sz="2800" b="1" dirty="0" smtClean="0"/>
          </a:p>
        </p:txBody>
      </p:sp>
      <p:sp>
        <p:nvSpPr>
          <p:cNvPr id="3" name="Title 2"/>
          <p:cNvSpPr>
            <a:spLocks noGrp="1"/>
          </p:cNvSpPr>
          <p:nvPr>
            <p:ph type="title"/>
          </p:nvPr>
        </p:nvSpPr>
        <p:spPr/>
        <p:txBody>
          <a:bodyPr>
            <a:normAutofit/>
          </a:bodyPr>
          <a:lstStyle/>
          <a:p>
            <a:r>
              <a:rPr lang="en-GB" dirty="0" smtClean="0"/>
              <a:t>3. </a:t>
            </a:r>
            <a:r>
              <a:rPr lang="en-GB" dirty="0" smtClean="0"/>
              <a:t>Models of HIV management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a:bodyPr>
          <a:lstStyle/>
          <a:p>
            <a:r>
              <a:rPr lang="en-GB" dirty="0" smtClean="0"/>
              <a:t>Different workplaces, different models</a:t>
            </a:r>
          </a:p>
          <a:p>
            <a:r>
              <a:rPr lang="en-GB" dirty="0" smtClean="0"/>
              <a:t>Generally, when the employer provides the care onsite (like at Anglo America), the most people participate</a:t>
            </a:r>
          </a:p>
          <a:p>
            <a:r>
              <a:rPr lang="en-GB" dirty="0" smtClean="0"/>
              <a:t>When the employer is providing the health service they generally also offer outreach, VCT, education</a:t>
            </a:r>
          </a:p>
          <a:p>
            <a:r>
              <a:rPr lang="en-GB" dirty="0" smtClean="0"/>
              <a:t>All workplaces struggle with low access and low adherence</a:t>
            </a:r>
            <a:endParaRPr lang="en-GB" dirty="0" smtClean="0"/>
          </a:p>
        </p:txBody>
      </p:sp>
      <p:sp>
        <p:nvSpPr>
          <p:cNvPr id="3" name="Title 2"/>
          <p:cNvSpPr>
            <a:spLocks noGrp="1"/>
          </p:cNvSpPr>
          <p:nvPr>
            <p:ph type="title"/>
          </p:nvPr>
        </p:nvSpPr>
        <p:spPr/>
        <p:txBody>
          <a:bodyPr/>
          <a:lstStyle/>
          <a:p>
            <a:r>
              <a:rPr lang="en-GB" dirty="0" smtClean="0"/>
              <a:t>3. Models of HIV management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a:xfrm>
            <a:off x="457200" y="1481328"/>
            <a:ext cx="7643192" cy="4525963"/>
          </a:xfrm>
        </p:spPr>
        <p:txBody>
          <a:bodyPr>
            <a:normAutofit fontScale="92500"/>
          </a:bodyPr>
          <a:lstStyle/>
          <a:p>
            <a:pPr marL="624078" indent="-514350">
              <a:buFont typeface="+mj-lt"/>
              <a:buAutoNum type="arabicPeriod"/>
            </a:pPr>
            <a:r>
              <a:rPr lang="en-CA" sz="2800" dirty="0" smtClean="0"/>
              <a:t>Develop and publicise a workplace HIV/AIDS policy </a:t>
            </a:r>
            <a:endParaRPr lang="en-CA" sz="2800" dirty="0" smtClean="0"/>
          </a:p>
          <a:p>
            <a:pPr marL="624078" indent="-514350">
              <a:buFont typeface="+mj-lt"/>
              <a:buAutoNum type="arabicPeriod"/>
            </a:pPr>
            <a:r>
              <a:rPr lang="en-GB" dirty="0" smtClean="0"/>
              <a:t> </a:t>
            </a:r>
            <a:r>
              <a:rPr lang="en-CA" sz="2800" dirty="0" smtClean="0"/>
              <a:t>Run a workplace HIV testing and counselling program tailored for high uptake </a:t>
            </a:r>
            <a:endParaRPr lang="en-CA" sz="2800" dirty="0" smtClean="0"/>
          </a:p>
          <a:p>
            <a:pPr marL="624078" indent="-514350">
              <a:buFont typeface="+mj-lt"/>
              <a:buAutoNum type="arabicPeriod"/>
            </a:pPr>
            <a:r>
              <a:rPr lang="en-CA" sz="2800" dirty="0" smtClean="0"/>
              <a:t>Make confidentiality a </a:t>
            </a:r>
            <a:r>
              <a:rPr lang="en-CA" sz="2800" dirty="0" smtClean="0"/>
              <a:t>priority</a:t>
            </a:r>
          </a:p>
          <a:p>
            <a:pPr marL="624078" indent="-514350">
              <a:buFont typeface="+mj-lt"/>
              <a:buAutoNum type="arabicPeriod"/>
            </a:pPr>
            <a:r>
              <a:rPr lang="en-CA" sz="2800" dirty="0" smtClean="0"/>
              <a:t>Bring management </a:t>
            </a:r>
            <a:r>
              <a:rPr lang="en-CA" sz="2800" dirty="0" smtClean="0"/>
              <a:t>onside</a:t>
            </a:r>
          </a:p>
          <a:p>
            <a:pPr marL="624078" indent="-514350">
              <a:buFont typeface="+mj-lt"/>
              <a:buAutoNum type="arabicPeriod"/>
            </a:pPr>
            <a:r>
              <a:rPr lang="en-CA" sz="2800" dirty="0" smtClean="0"/>
              <a:t>Help HIV-positive employees visit the </a:t>
            </a:r>
            <a:r>
              <a:rPr lang="en-CA" sz="2800" dirty="0" smtClean="0"/>
              <a:t>clinic and take medicine </a:t>
            </a:r>
          </a:p>
          <a:p>
            <a:pPr marL="624078" indent="-514350">
              <a:buFont typeface="+mj-lt"/>
              <a:buAutoNum type="arabicPeriod"/>
            </a:pPr>
            <a:r>
              <a:rPr lang="en-CA" sz="2800" dirty="0" smtClean="0"/>
              <a:t>Adjust </a:t>
            </a:r>
            <a:r>
              <a:rPr lang="en-CA" sz="2800" dirty="0" smtClean="0"/>
              <a:t>duties for HIV-positive employees when necessary </a:t>
            </a:r>
            <a:endParaRPr lang="en-CA" sz="2800" dirty="0" smtClean="0"/>
          </a:p>
          <a:p>
            <a:pPr marL="624078" indent="-514350">
              <a:buFont typeface="+mj-lt"/>
              <a:buAutoNum type="arabicPeriod"/>
            </a:pPr>
            <a:r>
              <a:rPr lang="en-CA" sz="2800" dirty="0" smtClean="0"/>
              <a:t>Support peer educators</a:t>
            </a:r>
          </a:p>
          <a:p>
            <a:pPr marL="624078" indent="-514350">
              <a:buFont typeface="+mj-lt"/>
              <a:buAutoNum type="arabicPeriod"/>
            </a:pPr>
            <a:endParaRPr lang="en-CA" sz="2800" dirty="0" smtClean="0"/>
          </a:p>
          <a:p>
            <a:pPr marL="624078" indent="-514350">
              <a:buFont typeface="+mj-lt"/>
              <a:buAutoNum type="arabicPeriod"/>
            </a:pPr>
            <a:endParaRPr lang="en-GB" dirty="0" smtClean="0"/>
          </a:p>
        </p:txBody>
      </p:sp>
      <p:sp>
        <p:nvSpPr>
          <p:cNvPr id="3" name="Title 2"/>
          <p:cNvSpPr>
            <a:spLocks noGrp="1"/>
          </p:cNvSpPr>
          <p:nvPr>
            <p:ph type="title"/>
          </p:nvPr>
        </p:nvSpPr>
        <p:spPr/>
        <p:txBody>
          <a:bodyPr>
            <a:normAutofit/>
          </a:bodyPr>
          <a:lstStyle/>
          <a:p>
            <a:r>
              <a:rPr lang="en-GB" dirty="0" smtClean="0"/>
              <a:t>4.  Recommendations for workplaces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7571184" cy="4525963"/>
          </a:xfrm>
        </p:spPr>
        <p:txBody>
          <a:bodyPr>
            <a:normAutofit fontScale="85000" lnSpcReduction="10000"/>
          </a:bodyPr>
          <a:lstStyle/>
          <a:p>
            <a:pPr>
              <a:buNone/>
            </a:pPr>
            <a:r>
              <a:rPr lang="en-GB" sz="2900" dirty="0" smtClean="0"/>
              <a:t>	</a:t>
            </a:r>
            <a:r>
              <a:rPr lang="en-CA" sz="3800" b="1" dirty="0" smtClean="0"/>
              <a:t>1) Develop </a:t>
            </a:r>
            <a:r>
              <a:rPr lang="en-CA" sz="3800" b="1" dirty="0" smtClean="0"/>
              <a:t>and publicise a workplace HIV/AIDS </a:t>
            </a:r>
            <a:r>
              <a:rPr lang="en-CA" sz="3800" b="1" dirty="0" smtClean="0"/>
              <a:t>policy</a:t>
            </a:r>
            <a:endParaRPr lang="en-CA" sz="3200" b="1" dirty="0" smtClean="0"/>
          </a:p>
          <a:p>
            <a:pPr>
              <a:buFont typeface="Wingdings" pitchFamily="2" charset="2"/>
              <a:buChar char="Ø"/>
            </a:pPr>
            <a:r>
              <a:rPr lang="en-CA" sz="3200" dirty="0" smtClean="0"/>
              <a:t>Minimize worker fear of being fired or demoted</a:t>
            </a:r>
          </a:p>
          <a:p>
            <a:pPr>
              <a:buNone/>
            </a:pPr>
            <a:endParaRPr lang="en-CA" sz="500" dirty="0" smtClean="0"/>
          </a:p>
          <a:p>
            <a:pPr>
              <a:buNone/>
            </a:pPr>
            <a:r>
              <a:rPr lang="en-CA" sz="3200" i="1" dirty="0" smtClean="0"/>
              <a:t>That </a:t>
            </a:r>
            <a:r>
              <a:rPr lang="en-CA" sz="3200" i="1" dirty="0" smtClean="0"/>
              <a:t>was my worst fear... I thought I would be demoted and I thought someone would be appointed to take over my job. (CL, 58, supervisor at </a:t>
            </a:r>
            <a:r>
              <a:rPr lang="en-CA" sz="3200" i="1" dirty="0" smtClean="0"/>
              <a:t>mine)</a:t>
            </a:r>
            <a:endParaRPr lang="en-CA" sz="3200" b="1" dirty="0" smtClean="0"/>
          </a:p>
          <a:p>
            <a:pPr>
              <a:buNone/>
            </a:pPr>
            <a:endParaRPr lang="en-CA" sz="1100" b="1" dirty="0" smtClean="0"/>
          </a:p>
          <a:p>
            <a:pPr>
              <a:buNone/>
            </a:pPr>
            <a:r>
              <a:rPr lang="en-CA" sz="3200" i="1" dirty="0" smtClean="0"/>
              <a:t>I think people should be told that these results will not be used in any way by decision makers in the company (CO, 38, sawmill forklift operator)</a:t>
            </a:r>
          </a:p>
          <a:p>
            <a:pPr>
              <a:buNone/>
            </a:pPr>
            <a:endParaRPr lang="en-CA" sz="3200" b="1" dirty="0" smtClean="0"/>
          </a:p>
          <a:p>
            <a:pPr>
              <a:buNone/>
            </a:pPr>
            <a:endParaRPr lang="en-CA" sz="3200" b="1" dirty="0" smtClean="0"/>
          </a:p>
        </p:txBody>
      </p:sp>
      <p:sp>
        <p:nvSpPr>
          <p:cNvPr id="3" name="Title 2"/>
          <p:cNvSpPr>
            <a:spLocks noGrp="1"/>
          </p:cNvSpPr>
          <p:nvPr>
            <p:ph type="title"/>
          </p:nvPr>
        </p:nvSpPr>
        <p:spPr/>
        <p:txBody>
          <a:bodyPr/>
          <a:lstStyle/>
          <a:p>
            <a:r>
              <a:rPr lang="en-GB" dirty="0" smtClean="0"/>
              <a:t>4.  Recommendations for workplaces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800" dirty="0" smtClean="0"/>
              <a:t>A workplace HIV policy should include:</a:t>
            </a:r>
          </a:p>
          <a:p>
            <a:pPr lvl="1"/>
            <a:r>
              <a:rPr lang="en-CA" sz="2400" dirty="0" smtClean="0"/>
              <a:t>An </a:t>
            </a:r>
            <a:r>
              <a:rPr lang="en-CA" sz="2400" dirty="0" smtClean="0"/>
              <a:t>affirmation of the right of all employees to fair access to benefits, promotions, pay and continued employment regardless of HIV status</a:t>
            </a:r>
          </a:p>
          <a:p>
            <a:pPr lvl="1"/>
            <a:r>
              <a:rPr lang="en-CA" sz="2400" dirty="0" smtClean="0"/>
              <a:t>A </a:t>
            </a:r>
            <a:r>
              <a:rPr lang="en-CA" sz="2400" dirty="0" smtClean="0"/>
              <a:t>clear statement of zero tolerance for discrimination</a:t>
            </a:r>
          </a:p>
          <a:p>
            <a:pPr lvl="1"/>
            <a:r>
              <a:rPr lang="en-CA" sz="2400" dirty="0" smtClean="0"/>
              <a:t>Directions </a:t>
            </a:r>
            <a:r>
              <a:rPr lang="en-CA" sz="2400" dirty="0" smtClean="0"/>
              <a:t>for employees on what they can do if they have an HIV-related complaint </a:t>
            </a:r>
          </a:p>
          <a:p>
            <a:pPr lvl="1"/>
            <a:r>
              <a:rPr lang="en-CA" sz="2400" dirty="0" smtClean="0"/>
              <a:t>The </a:t>
            </a:r>
            <a:r>
              <a:rPr lang="en-CA" sz="2400" dirty="0" smtClean="0"/>
              <a:t>right for employees to confidentiality and non-disclosure of their status</a:t>
            </a:r>
          </a:p>
          <a:p>
            <a:r>
              <a:rPr lang="en-CA" b="1" dirty="0" smtClean="0"/>
              <a:t>How can workplaces make sure all the workers know about this policy? Discuss ideas.</a:t>
            </a:r>
            <a:endParaRPr lang="en-CA" b="1" dirty="0"/>
          </a:p>
        </p:txBody>
      </p:sp>
      <p:sp>
        <p:nvSpPr>
          <p:cNvPr id="3" name="Title 2"/>
          <p:cNvSpPr>
            <a:spLocks noGrp="1"/>
          </p:cNvSpPr>
          <p:nvPr>
            <p:ph type="title"/>
          </p:nvPr>
        </p:nvSpPr>
        <p:spPr/>
        <p:txBody>
          <a:bodyPr/>
          <a:lstStyle/>
          <a:p>
            <a:r>
              <a:rPr lang="en-CA" dirty="0" smtClean="0"/>
              <a:t>4. Recommendations for workplaces</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4. Recommendations for workplaces</a:t>
            </a:r>
            <a:endParaRPr lang="en-US" dirty="0"/>
          </a:p>
        </p:txBody>
      </p:sp>
      <p:sp>
        <p:nvSpPr>
          <p:cNvPr id="6" name="Content Placeholder 1"/>
          <p:cNvSpPr>
            <a:spLocks noGrp="1"/>
          </p:cNvSpPr>
          <p:nvPr>
            <p:ph idx="1"/>
          </p:nvPr>
        </p:nvSpPr>
        <p:spPr>
          <a:xfrm>
            <a:off x="457200" y="1481328"/>
            <a:ext cx="7571184" cy="4755984"/>
          </a:xfrm>
        </p:spPr>
        <p:txBody>
          <a:bodyPr>
            <a:normAutofit fontScale="85000" lnSpcReduction="10000"/>
          </a:bodyPr>
          <a:lstStyle/>
          <a:p>
            <a:pPr>
              <a:buNone/>
            </a:pPr>
            <a:r>
              <a:rPr lang="en-GB" sz="2900" dirty="0" smtClean="0"/>
              <a:t>	</a:t>
            </a:r>
            <a:r>
              <a:rPr lang="en-CA" sz="3800" b="1" dirty="0" smtClean="0"/>
              <a:t>2</a:t>
            </a:r>
            <a:r>
              <a:rPr lang="en-CA" sz="3800" b="1" dirty="0" smtClean="0"/>
              <a:t>) Implement workplace VCT that employees actually use</a:t>
            </a:r>
            <a:endParaRPr lang="en-CA" sz="3200" b="1" dirty="0" smtClean="0"/>
          </a:p>
          <a:p>
            <a:pPr>
              <a:buFont typeface="Wingdings" pitchFamily="2" charset="2"/>
              <a:buChar char="Ø"/>
            </a:pPr>
            <a:r>
              <a:rPr lang="en-CA" sz="3200" dirty="0" smtClean="0"/>
              <a:t>Can’t help HIV-positive people until they know their status</a:t>
            </a:r>
          </a:p>
          <a:p>
            <a:pPr>
              <a:buFont typeface="Wingdings" pitchFamily="2" charset="2"/>
              <a:buChar char="Ø"/>
            </a:pPr>
            <a:r>
              <a:rPr lang="en-CA" sz="3200" dirty="0" smtClean="0"/>
              <a:t>Workplace VCT attracts the most people when:</a:t>
            </a:r>
          </a:p>
          <a:p>
            <a:pPr lvl="1">
              <a:buFont typeface="Wingdings" pitchFamily="2" charset="2"/>
              <a:buChar char="Ø"/>
            </a:pPr>
            <a:r>
              <a:rPr lang="en-CA" sz="2800" dirty="0" smtClean="0"/>
              <a:t>It is onsite</a:t>
            </a:r>
          </a:p>
          <a:p>
            <a:pPr lvl="1">
              <a:buFont typeface="Wingdings" pitchFamily="2" charset="2"/>
              <a:buChar char="Ø"/>
            </a:pPr>
            <a:r>
              <a:rPr lang="en-CA" sz="2800" dirty="0" smtClean="0"/>
              <a:t>Workers have time off</a:t>
            </a:r>
          </a:p>
          <a:p>
            <a:pPr lvl="1">
              <a:buFont typeface="Wingdings" pitchFamily="2" charset="2"/>
              <a:buChar char="Ø"/>
            </a:pPr>
            <a:r>
              <a:rPr lang="en-CA" sz="2800" dirty="0" smtClean="0"/>
              <a:t>Results at time of testing</a:t>
            </a:r>
          </a:p>
          <a:p>
            <a:pPr lvl="1">
              <a:buFont typeface="Wingdings" pitchFamily="2" charset="2"/>
              <a:buChar char="Ø"/>
            </a:pPr>
            <a:r>
              <a:rPr lang="en-CA" sz="2800" dirty="0" smtClean="0"/>
              <a:t>Learn about support if HIV-positive</a:t>
            </a:r>
          </a:p>
          <a:p>
            <a:pPr lvl="1">
              <a:buFont typeface="Wingdings" pitchFamily="2" charset="2"/>
              <a:buChar char="Ø"/>
            </a:pPr>
            <a:r>
              <a:rPr lang="en-CA" sz="2800" dirty="0" smtClean="0"/>
              <a:t>External testing agency</a:t>
            </a:r>
          </a:p>
          <a:p>
            <a:pPr lvl="1">
              <a:buFont typeface="Wingdings" pitchFamily="2" charset="2"/>
              <a:buChar char="Ø"/>
            </a:pPr>
            <a:r>
              <a:rPr lang="en-CA" sz="2800" dirty="0" smtClean="0"/>
              <a:t>Very clear that management will not be able to access results</a:t>
            </a:r>
            <a:endParaRPr lang="en-CA" sz="2800" dirty="0" smtClean="0"/>
          </a:p>
          <a:p>
            <a:pPr>
              <a:buNone/>
            </a:pPr>
            <a:endParaRPr lang="en-CA" sz="3200"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4. Recommendations for workplaces</a:t>
            </a:r>
            <a:endParaRPr lang="en-US" dirty="0"/>
          </a:p>
        </p:txBody>
      </p:sp>
      <p:sp>
        <p:nvSpPr>
          <p:cNvPr id="7" name="Content Placeholder 1"/>
          <p:cNvSpPr>
            <a:spLocks noGrp="1"/>
          </p:cNvSpPr>
          <p:nvPr>
            <p:ph idx="1"/>
          </p:nvPr>
        </p:nvSpPr>
        <p:spPr>
          <a:xfrm>
            <a:off x="457200" y="1481328"/>
            <a:ext cx="7571184" cy="4755984"/>
          </a:xfrm>
        </p:spPr>
        <p:txBody>
          <a:bodyPr>
            <a:normAutofit lnSpcReduction="10000"/>
          </a:bodyPr>
          <a:lstStyle/>
          <a:p>
            <a:pPr>
              <a:buNone/>
            </a:pPr>
            <a:r>
              <a:rPr lang="en-GB" sz="2900" dirty="0" smtClean="0"/>
              <a:t>	</a:t>
            </a:r>
            <a:r>
              <a:rPr lang="en-CA" sz="3200" b="1" dirty="0" smtClean="0"/>
              <a:t>3) Emphasize confidentiality</a:t>
            </a:r>
          </a:p>
          <a:p>
            <a:pPr>
              <a:buNone/>
            </a:pPr>
            <a:r>
              <a:rPr lang="en-CA" sz="3200" i="1" dirty="0" smtClean="0"/>
              <a:t>Some people are afraid of tests because they are afraid of losing their jobs. They feel an HIV positive status would threaten their position at work. They think they will be sacked or be removed from their comfortable jobs. </a:t>
            </a:r>
            <a:r>
              <a:rPr lang="en-CA" sz="3200" i="1" dirty="0" smtClean="0"/>
              <a:t>(PE, 38, forestry </a:t>
            </a:r>
            <a:r>
              <a:rPr lang="en-CA" sz="3200" i="1" dirty="0" smtClean="0"/>
              <a:t>estate gardener</a:t>
            </a:r>
            <a:r>
              <a:rPr lang="en-CA" sz="3200" i="1" dirty="0" smtClean="0"/>
              <a:t>)</a:t>
            </a:r>
          </a:p>
          <a:p>
            <a:pPr>
              <a:buFont typeface="Wingdings" pitchFamily="2" charset="2"/>
              <a:buChar char="Ø"/>
            </a:pPr>
            <a:r>
              <a:rPr lang="en-CA" sz="3200" dirty="0" smtClean="0"/>
              <a:t>Confidentiality is a right</a:t>
            </a:r>
          </a:p>
          <a:p>
            <a:pPr>
              <a:buFont typeface="Wingdings" pitchFamily="2" charset="2"/>
              <a:buChar char="Ø"/>
            </a:pPr>
            <a:r>
              <a:rPr lang="en-CA" sz="3200" dirty="0" smtClean="0"/>
              <a:t>Workplaces may have to be creative</a:t>
            </a:r>
            <a:endParaRPr lang="en-CA" sz="3200" dirty="0" smtClean="0"/>
          </a:p>
          <a:p>
            <a:pPr>
              <a:buNone/>
            </a:pPr>
            <a:endParaRPr lang="en-CA" sz="32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4. Recommendations for workplaces</a:t>
            </a:r>
            <a:endParaRPr lang="en-US" dirty="0"/>
          </a:p>
        </p:txBody>
      </p:sp>
      <p:sp>
        <p:nvSpPr>
          <p:cNvPr id="5" name="Content Placeholder 1"/>
          <p:cNvSpPr>
            <a:spLocks noGrp="1"/>
          </p:cNvSpPr>
          <p:nvPr>
            <p:ph idx="1"/>
          </p:nvPr>
        </p:nvSpPr>
        <p:spPr>
          <a:xfrm>
            <a:off x="457200" y="1481328"/>
            <a:ext cx="8219256" cy="4972008"/>
          </a:xfrm>
        </p:spPr>
        <p:txBody>
          <a:bodyPr>
            <a:normAutofit fontScale="70000" lnSpcReduction="20000"/>
          </a:bodyPr>
          <a:lstStyle/>
          <a:p>
            <a:pPr>
              <a:buNone/>
            </a:pPr>
            <a:r>
              <a:rPr lang="en-GB" sz="4600" dirty="0" smtClean="0"/>
              <a:t>	</a:t>
            </a:r>
            <a:r>
              <a:rPr lang="en-CA" sz="4600" b="1" dirty="0" smtClean="0"/>
              <a:t>4</a:t>
            </a:r>
            <a:r>
              <a:rPr lang="en-CA" sz="4600" b="1" dirty="0" smtClean="0"/>
              <a:t>) Management support</a:t>
            </a:r>
          </a:p>
          <a:p>
            <a:pPr>
              <a:buNone/>
            </a:pPr>
            <a:endParaRPr lang="en-CA" sz="1600" b="1" dirty="0" smtClean="0"/>
          </a:p>
          <a:p>
            <a:pPr>
              <a:buFont typeface="Wingdings" pitchFamily="2" charset="2"/>
              <a:buChar char="Ø"/>
            </a:pPr>
            <a:r>
              <a:rPr lang="en-CA" sz="4000" dirty="0" smtClean="0"/>
              <a:t>I</a:t>
            </a:r>
            <a:r>
              <a:rPr lang="en-CA" sz="4000" dirty="0" smtClean="0"/>
              <a:t>ncrease VCT</a:t>
            </a:r>
            <a:endParaRPr lang="en-CA" sz="4000" dirty="0" smtClean="0"/>
          </a:p>
          <a:p>
            <a:pPr>
              <a:buNone/>
            </a:pPr>
            <a:r>
              <a:rPr lang="en-CA" sz="3400" i="1" dirty="0" smtClean="0"/>
              <a:t>The </a:t>
            </a:r>
            <a:r>
              <a:rPr lang="en-CA" sz="3400" i="1" dirty="0" smtClean="0"/>
              <a:t>company should also encourage the senior management to take up HIV tests so that everyone knows that they are serious about this issue. </a:t>
            </a:r>
            <a:r>
              <a:rPr lang="en-CA" sz="3400" i="1" dirty="0" smtClean="0"/>
              <a:t>(ML, 50, forestry </a:t>
            </a:r>
            <a:r>
              <a:rPr lang="en-CA" sz="3400" i="1" dirty="0" smtClean="0"/>
              <a:t>estate sawmill </a:t>
            </a:r>
            <a:r>
              <a:rPr lang="en-CA" sz="3400" i="1" dirty="0" smtClean="0"/>
              <a:t>operator)</a:t>
            </a:r>
          </a:p>
          <a:p>
            <a:pPr>
              <a:buNone/>
            </a:pPr>
            <a:endParaRPr lang="en-CA" sz="1600" i="1" dirty="0" smtClean="0"/>
          </a:p>
          <a:p>
            <a:r>
              <a:rPr lang="en-CA" sz="4000" dirty="0" smtClean="0"/>
              <a:t>H</a:t>
            </a:r>
            <a:r>
              <a:rPr lang="en-CA" sz="4000" dirty="0" smtClean="0"/>
              <a:t>elp HIV-positive people adhere to their treatment</a:t>
            </a:r>
          </a:p>
          <a:p>
            <a:pPr>
              <a:buNone/>
            </a:pPr>
            <a:r>
              <a:rPr lang="en-CA" sz="3400" i="1" dirty="0" smtClean="0"/>
              <a:t>Some departments are so busy and production oriented that one cannot take a minute. If a supervisor does not understand they would say: “you AIDS patients you are difficult to work with” because the worker would have asked to be excused for some few moments to take the drugs (TE, 52, tea factory drying department).</a:t>
            </a:r>
            <a:endParaRPr lang="en-CA" sz="3400" dirty="0" smtClean="0"/>
          </a:p>
          <a:p>
            <a:pPr>
              <a:buNone/>
            </a:pPr>
            <a:endParaRPr lang="en-CA" sz="32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a:t>
            </a:r>
            <a:r>
              <a:rPr lang="en-US" dirty="0" smtClean="0"/>
              <a:t>nurses to gain a </a:t>
            </a:r>
            <a:r>
              <a:rPr lang="en-US" dirty="0" smtClean="0"/>
              <a:t>solid understanding of the special  HIV-management needs of HIV positive workers  to optimize access and adherence</a:t>
            </a:r>
          </a:p>
          <a:p>
            <a:pPr marL="109728" indent="0">
              <a:buNone/>
            </a:pPr>
            <a:endParaRPr lang="en-US" sz="1400" dirty="0" smtClean="0"/>
          </a:p>
          <a:p>
            <a:r>
              <a:rPr lang="en-US" dirty="0" smtClean="0"/>
              <a:t>To e</a:t>
            </a:r>
            <a:r>
              <a:rPr lang="en-US" dirty="0" smtClean="0"/>
              <a:t>quip </a:t>
            </a:r>
            <a:r>
              <a:rPr lang="en-US" dirty="0" smtClean="0"/>
              <a:t>nurses with the resources to advise employers on:</a:t>
            </a:r>
          </a:p>
          <a:p>
            <a:pPr lvl="1"/>
            <a:r>
              <a:rPr lang="en-US" dirty="0" smtClean="0"/>
              <a:t>The value of workplace HIV management support and/or services</a:t>
            </a:r>
          </a:p>
          <a:p>
            <a:pPr lvl="1"/>
            <a:r>
              <a:rPr lang="en-US" dirty="0" smtClean="0"/>
              <a:t>How workplaces can best support HIV positive </a:t>
            </a:r>
            <a:r>
              <a:rPr lang="en-US" dirty="0" smtClean="0"/>
              <a:t>workers to optimize access and adherence</a:t>
            </a:r>
            <a:endParaRPr lang="en-US" dirty="0"/>
          </a:p>
        </p:txBody>
      </p:sp>
      <p:sp>
        <p:nvSpPr>
          <p:cNvPr id="3" name="Title 2"/>
          <p:cNvSpPr>
            <a:spLocks noGrp="1"/>
          </p:cNvSpPr>
          <p:nvPr>
            <p:ph type="title"/>
          </p:nvPr>
        </p:nvSpPr>
        <p:spPr/>
        <p:txBody>
          <a:bodyPr/>
          <a:lstStyle/>
          <a:p>
            <a:r>
              <a:rPr lang="en-GB" dirty="0" smtClean="0"/>
              <a:t>Aim of lecture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CA" sz="3200" b="1" dirty="0" smtClean="0"/>
              <a:t>4) Management support cont’d</a:t>
            </a:r>
          </a:p>
          <a:p>
            <a:r>
              <a:rPr lang="en-CA" sz="3200" dirty="0" smtClean="0"/>
              <a:t>Management </a:t>
            </a:r>
            <a:r>
              <a:rPr lang="en-CA" sz="3200" dirty="0" smtClean="0"/>
              <a:t>can help in many ways, including</a:t>
            </a:r>
            <a:r>
              <a:rPr lang="en-CA" sz="3200" dirty="0" smtClean="0"/>
              <a:t>:</a:t>
            </a:r>
            <a:endParaRPr lang="en-CA" sz="3200" dirty="0" smtClean="0"/>
          </a:p>
          <a:p>
            <a:pPr lvl="1"/>
            <a:r>
              <a:rPr lang="en-CA" sz="2800" dirty="0" smtClean="0"/>
              <a:t>Setting an example by getting tested </a:t>
            </a:r>
          </a:p>
          <a:p>
            <a:pPr lvl="1"/>
            <a:r>
              <a:rPr lang="en-CA" sz="2800" dirty="0" smtClean="0"/>
              <a:t>Encouraging openness about HIV</a:t>
            </a:r>
          </a:p>
          <a:p>
            <a:pPr lvl="1"/>
            <a:r>
              <a:rPr lang="en-CA" sz="2800" dirty="0" smtClean="0"/>
              <a:t>Making it clear that they do not tolerate discrimination</a:t>
            </a:r>
          </a:p>
          <a:p>
            <a:pPr lvl="1"/>
            <a:r>
              <a:rPr lang="en-CA" sz="2800" dirty="0" smtClean="0"/>
              <a:t>Allowing workers time off for clinic visits</a:t>
            </a:r>
          </a:p>
          <a:p>
            <a:pPr lvl="1"/>
            <a:r>
              <a:rPr lang="en-CA" sz="2800" dirty="0" smtClean="0"/>
              <a:t>Adapting the workplace for HIV positive workers</a:t>
            </a:r>
          </a:p>
          <a:p>
            <a:pPr>
              <a:buNone/>
            </a:pPr>
            <a:endParaRPr lang="en-CA" i="1" dirty="0" smtClean="0"/>
          </a:p>
          <a:p>
            <a:endParaRPr lang="en-CA" dirty="0"/>
          </a:p>
        </p:txBody>
      </p:sp>
      <p:sp>
        <p:nvSpPr>
          <p:cNvPr id="3" name="Title 2"/>
          <p:cNvSpPr>
            <a:spLocks noGrp="1"/>
          </p:cNvSpPr>
          <p:nvPr>
            <p:ph type="title"/>
          </p:nvPr>
        </p:nvSpPr>
        <p:spPr/>
        <p:txBody>
          <a:bodyPr/>
          <a:lstStyle/>
          <a:p>
            <a:r>
              <a:rPr lang="en-CA" dirty="0" smtClean="0"/>
              <a:t>4. Recommendations for workplaces</a:t>
            </a: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4. Recommendations for workplaces</a:t>
            </a:r>
            <a:endParaRPr lang="en-US" dirty="0"/>
          </a:p>
        </p:txBody>
      </p:sp>
      <p:sp>
        <p:nvSpPr>
          <p:cNvPr id="4" name="Content Placeholder 1"/>
          <p:cNvSpPr>
            <a:spLocks noGrp="1"/>
          </p:cNvSpPr>
          <p:nvPr>
            <p:ph idx="1"/>
          </p:nvPr>
        </p:nvSpPr>
        <p:spPr>
          <a:xfrm>
            <a:off x="457200" y="1481328"/>
            <a:ext cx="8219256" cy="4972008"/>
          </a:xfrm>
        </p:spPr>
        <p:txBody>
          <a:bodyPr>
            <a:normAutofit lnSpcReduction="10000"/>
          </a:bodyPr>
          <a:lstStyle/>
          <a:p>
            <a:pPr>
              <a:buNone/>
            </a:pPr>
            <a:r>
              <a:rPr lang="en-GB" sz="2900" dirty="0" smtClean="0"/>
              <a:t>	</a:t>
            </a:r>
            <a:r>
              <a:rPr lang="en-CA" sz="3200" b="1" dirty="0" smtClean="0"/>
              <a:t>5) Help HIV positive workers visit the clinic and take their medicine</a:t>
            </a:r>
          </a:p>
          <a:p>
            <a:pPr>
              <a:buNone/>
            </a:pPr>
            <a:r>
              <a:rPr lang="en-CA" sz="3200" i="1" dirty="0" smtClean="0"/>
              <a:t>The major worry is whether we will continue to be allowed to go and collect our medication. So the major worry is being able to visit the clinic </a:t>
            </a:r>
            <a:r>
              <a:rPr lang="en-CA" sz="3200" i="1" dirty="0" smtClean="0"/>
              <a:t>(forestry estate worker).</a:t>
            </a:r>
            <a:endParaRPr lang="en-CA" sz="3200" b="1" i="1" dirty="0" smtClean="0"/>
          </a:p>
          <a:p>
            <a:pPr>
              <a:buFont typeface="Wingdings" pitchFamily="2" charset="2"/>
              <a:buChar char="Ø"/>
            </a:pPr>
            <a:r>
              <a:rPr lang="en-CA" sz="3200" dirty="0" smtClean="0"/>
              <a:t>Bring pills to workplace or provide transportation/bus fare</a:t>
            </a:r>
          </a:p>
          <a:p>
            <a:pPr>
              <a:buFont typeface="Wingdings" pitchFamily="2" charset="2"/>
              <a:buChar char="Ø"/>
            </a:pPr>
            <a:r>
              <a:rPr lang="en-CA" sz="3200" dirty="0" smtClean="0"/>
              <a:t>Allow time off to take medicine</a:t>
            </a:r>
          </a:p>
          <a:p>
            <a:pPr>
              <a:buFont typeface="Wingdings" pitchFamily="2" charset="2"/>
              <a:buChar char="Ø"/>
            </a:pPr>
            <a:r>
              <a:rPr lang="en-CA" sz="3200" dirty="0" smtClean="0"/>
              <a:t>Maintain predictable hours</a:t>
            </a:r>
          </a:p>
          <a:p>
            <a:pPr>
              <a:buNone/>
            </a:pPr>
            <a:endParaRPr lang="en-CA" sz="1600" b="1" dirty="0" smtClean="0"/>
          </a:p>
          <a:p>
            <a:pPr>
              <a:buNone/>
            </a:pPr>
            <a:endParaRPr lang="en-CA" sz="3200"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CA" b="1" dirty="0" smtClean="0"/>
              <a:t>6) Adjust duties for HIV positive workers when necessary</a:t>
            </a:r>
          </a:p>
          <a:p>
            <a:r>
              <a:rPr lang="en-CA" sz="2800" dirty="0" smtClean="0"/>
              <a:t>Most workers want to continue working normally as long as possible</a:t>
            </a:r>
          </a:p>
          <a:p>
            <a:r>
              <a:rPr lang="en-CA" sz="2800" dirty="0" smtClean="0"/>
              <a:t>‘</a:t>
            </a:r>
            <a:r>
              <a:rPr lang="en-CA" sz="2800" dirty="0" smtClean="0"/>
              <a:t>R</a:t>
            </a:r>
            <a:r>
              <a:rPr lang="en-CA" sz="2800" dirty="0" smtClean="0"/>
              <a:t>easonable accommodation’</a:t>
            </a:r>
          </a:p>
          <a:p>
            <a:pPr lvl="1"/>
            <a:r>
              <a:rPr lang="en-CA" sz="2400" dirty="0" smtClean="0"/>
              <a:t>Lighter work</a:t>
            </a:r>
          </a:p>
          <a:p>
            <a:pPr lvl="1"/>
            <a:r>
              <a:rPr lang="en-CA" sz="2400" dirty="0" smtClean="0"/>
              <a:t>Longer breaks</a:t>
            </a:r>
          </a:p>
          <a:p>
            <a:pPr lvl="1"/>
            <a:r>
              <a:rPr lang="en-CA" sz="2400" dirty="0" smtClean="0"/>
              <a:t>Shorter shifts</a:t>
            </a:r>
          </a:p>
          <a:p>
            <a:pPr lvl="1"/>
            <a:r>
              <a:rPr lang="en-CA" sz="2400" dirty="0" smtClean="0"/>
              <a:t>More regular shifts </a:t>
            </a:r>
            <a:endParaRPr lang="en-CA" sz="2800" dirty="0" smtClean="0"/>
          </a:p>
          <a:p>
            <a:pPr>
              <a:buFont typeface="Wingdings" pitchFamily="2" charset="2"/>
              <a:buChar char="Ø"/>
            </a:pPr>
            <a:r>
              <a:rPr lang="en-CA" sz="2800" dirty="0" smtClean="0"/>
              <a:t>Avoid reassigning </a:t>
            </a:r>
            <a:r>
              <a:rPr lang="en-CA" sz="2800" dirty="0" smtClean="0"/>
              <a:t>workers without consulting with them</a:t>
            </a:r>
            <a:endParaRPr lang="en-CA" sz="2800" dirty="0" smtClean="0"/>
          </a:p>
        </p:txBody>
      </p:sp>
      <p:sp>
        <p:nvSpPr>
          <p:cNvPr id="3" name="Title 2"/>
          <p:cNvSpPr>
            <a:spLocks noGrp="1"/>
          </p:cNvSpPr>
          <p:nvPr>
            <p:ph type="title"/>
          </p:nvPr>
        </p:nvSpPr>
        <p:spPr/>
        <p:txBody>
          <a:bodyPr/>
          <a:lstStyle/>
          <a:p>
            <a:r>
              <a:rPr lang="en-CA" dirty="0" smtClean="0"/>
              <a:t>4. Recommendations for workplaces</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4. </a:t>
            </a:r>
            <a:r>
              <a:rPr lang="en-GB" dirty="0" smtClean="0"/>
              <a:t>Recommendations for workplaces</a:t>
            </a:r>
            <a:endParaRPr lang="en-US" dirty="0"/>
          </a:p>
        </p:txBody>
      </p:sp>
      <p:sp>
        <p:nvSpPr>
          <p:cNvPr id="5" name="Content Placeholder 1"/>
          <p:cNvSpPr>
            <a:spLocks noGrp="1"/>
          </p:cNvSpPr>
          <p:nvPr>
            <p:ph idx="1"/>
          </p:nvPr>
        </p:nvSpPr>
        <p:spPr>
          <a:xfrm>
            <a:off x="457200" y="1481328"/>
            <a:ext cx="8229600" cy="5044016"/>
          </a:xfrm>
        </p:spPr>
        <p:txBody>
          <a:bodyPr>
            <a:normAutofit/>
          </a:bodyPr>
          <a:lstStyle/>
          <a:p>
            <a:pPr>
              <a:buNone/>
            </a:pPr>
            <a:r>
              <a:rPr lang="en-CA" b="1" dirty="0" smtClean="0"/>
              <a:t>7</a:t>
            </a:r>
            <a:r>
              <a:rPr lang="en-CA" b="1" dirty="0" smtClean="0"/>
              <a:t>) Peer educators</a:t>
            </a:r>
          </a:p>
          <a:p>
            <a:pPr>
              <a:buFont typeface="Wingdings" pitchFamily="2" charset="2"/>
              <a:buChar char="Ø"/>
            </a:pPr>
            <a:r>
              <a:rPr lang="en-CA" dirty="0" smtClean="0"/>
              <a:t>Many HIV-positive workers already play a peer-educator role</a:t>
            </a:r>
          </a:p>
          <a:p>
            <a:pPr>
              <a:buFont typeface="Wingdings" pitchFamily="2" charset="2"/>
              <a:buChar char="Ø"/>
            </a:pPr>
            <a:r>
              <a:rPr lang="en-CA" dirty="0" smtClean="0"/>
              <a:t>Those who are interested have a very helpful perspective and could really help others</a:t>
            </a:r>
          </a:p>
          <a:p>
            <a:pPr>
              <a:buNone/>
            </a:pPr>
            <a:endParaRPr lang="en-CA" dirty="0" smtClean="0"/>
          </a:p>
          <a:p>
            <a:pPr>
              <a:buNone/>
            </a:pPr>
            <a:r>
              <a:rPr lang="en-CA" i="1" dirty="0" smtClean="0"/>
              <a:t>I </a:t>
            </a:r>
            <a:r>
              <a:rPr lang="en-CA" i="1" dirty="0" smtClean="0"/>
              <a:t>also encourage the youths here to stay negative and live long. (MO, 35, tea factory </a:t>
            </a:r>
            <a:r>
              <a:rPr lang="en-CA" i="1" dirty="0" smtClean="0"/>
              <a:t>foreman)</a:t>
            </a:r>
            <a:endParaRPr lang="en-CA" i="1" dirty="0" smtClean="0"/>
          </a:p>
          <a:p>
            <a:pPr>
              <a:buFont typeface="Wingdings" pitchFamily="2" charset="2"/>
              <a:buChar char="Ø"/>
            </a:pPr>
            <a:endParaRPr lang="en-CA" dirty="0" smtClean="0"/>
          </a:p>
          <a:p>
            <a:endParaRPr lang="en-CA" sz="2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4. Recommendations to workplaces</a:t>
            </a:r>
            <a:endParaRPr lang="en-CA" dirty="0"/>
          </a:p>
        </p:txBody>
      </p:sp>
      <p:sp>
        <p:nvSpPr>
          <p:cNvPr id="4" name="Content Placeholder 3"/>
          <p:cNvSpPr>
            <a:spLocks noGrp="1"/>
          </p:cNvSpPr>
          <p:nvPr>
            <p:ph idx="1"/>
          </p:nvPr>
        </p:nvSpPr>
        <p:spPr>
          <a:xfrm>
            <a:off x="457200" y="1481329"/>
            <a:ext cx="8686800" cy="4714111"/>
          </a:xfrm>
          <a:prstGeom prst="rect">
            <a:avLst/>
          </a:prstGeom>
        </p:spPr>
        <p:txBody>
          <a:bodyPr wrap="square">
            <a:spAutoFit/>
          </a:bodyPr>
          <a:lstStyle/>
          <a:p>
            <a:pPr>
              <a:buNone/>
            </a:pPr>
            <a:r>
              <a:rPr lang="en-CA" sz="2700" b="1" dirty="0" smtClean="0"/>
              <a:t>7) Peer educators cont’d</a:t>
            </a:r>
            <a:endParaRPr lang="en-CA" i="1" dirty="0" smtClean="0"/>
          </a:p>
          <a:p>
            <a:pPr>
              <a:buNone/>
            </a:pPr>
            <a:r>
              <a:rPr lang="en-CA" sz="2700" i="1" dirty="0" smtClean="0"/>
              <a:t>Right </a:t>
            </a:r>
            <a:r>
              <a:rPr lang="en-CA" sz="2700" i="1" dirty="0" smtClean="0"/>
              <a:t>now the HIVAIDS issues are very topical. In our compound men like to play draft, so I also go there and I find them playing draft but discussing HIV/AIDS issues. Sometimes they will be sharing wrong information, so I sometimes correct them, or just take the opportunity to give them correct information. A lot of them have that blaming attitude whereby they blame the HIV sufferer, so in such cases I just argue that no one would chose to get infected with such a deadly disease. (JA, 35, underground mine scraper machine operator)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5</a:t>
            </a:r>
            <a:r>
              <a:rPr lang="en-GB" dirty="0" smtClean="0"/>
              <a:t>. Summary</a:t>
            </a:r>
            <a:endParaRPr lang="en-US" dirty="0"/>
          </a:p>
        </p:txBody>
      </p:sp>
      <p:sp>
        <p:nvSpPr>
          <p:cNvPr id="5" name="Content Placeholder 1"/>
          <p:cNvSpPr>
            <a:spLocks noGrp="1"/>
          </p:cNvSpPr>
          <p:nvPr>
            <p:ph idx="1"/>
          </p:nvPr>
        </p:nvSpPr>
        <p:spPr>
          <a:xfrm>
            <a:off x="457200" y="1481328"/>
            <a:ext cx="8229600" cy="5044016"/>
          </a:xfrm>
        </p:spPr>
        <p:txBody>
          <a:bodyPr>
            <a:normAutofit/>
          </a:bodyPr>
          <a:lstStyle/>
          <a:p>
            <a:r>
              <a:rPr lang="en-CA" sz="2800" dirty="0" smtClean="0"/>
              <a:t>Millions of people will be HIV positive at their most productive time </a:t>
            </a:r>
          </a:p>
          <a:p>
            <a:r>
              <a:rPr lang="en-CA" sz="2800" dirty="0" smtClean="0"/>
              <a:t>With proper workplace support and management, they can continue working for many years</a:t>
            </a:r>
          </a:p>
          <a:p>
            <a:r>
              <a:rPr lang="en-CA" sz="2800" dirty="0" smtClean="0"/>
              <a:t>Need </a:t>
            </a:r>
            <a:r>
              <a:rPr lang="en-CA" sz="2800" dirty="0" smtClean="0"/>
              <a:t>support with</a:t>
            </a:r>
          </a:p>
          <a:p>
            <a:pPr lvl="1"/>
            <a:r>
              <a:rPr lang="en-CA" sz="2400" dirty="0" smtClean="0"/>
              <a:t>Workplace testing</a:t>
            </a:r>
          </a:p>
          <a:p>
            <a:pPr lvl="1"/>
            <a:r>
              <a:rPr lang="en-CA" sz="2400" dirty="0" smtClean="0"/>
              <a:t>Workplace HIV management programs</a:t>
            </a:r>
          </a:p>
          <a:p>
            <a:r>
              <a:rPr lang="en-CA" sz="2800" dirty="0" smtClean="0"/>
              <a:t>Good workplace programmes:</a:t>
            </a:r>
          </a:p>
          <a:p>
            <a:pPr lvl="1"/>
            <a:r>
              <a:rPr lang="en-CA" sz="2400" dirty="0" smtClean="0"/>
              <a:t>Management support is clear and strong</a:t>
            </a:r>
          </a:p>
          <a:p>
            <a:pPr lvl="1"/>
            <a:r>
              <a:rPr lang="en-CA" sz="2400" dirty="0" smtClean="0"/>
              <a:t>Confidentiality</a:t>
            </a:r>
          </a:p>
          <a:p>
            <a:pPr lvl="1"/>
            <a:r>
              <a:rPr lang="en-CA" sz="2400" dirty="0" smtClean="0"/>
              <a:t>Reasonable accommodation, help accessing pills, clinic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6. Group discussion</a:t>
            </a:r>
            <a:endParaRPr lang="en-US" dirty="0"/>
          </a:p>
        </p:txBody>
      </p:sp>
      <p:sp>
        <p:nvSpPr>
          <p:cNvPr id="4" name="Content Placeholder 1"/>
          <p:cNvSpPr>
            <a:spLocks noGrp="1"/>
          </p:cNvSpPr>
          <p:nvPr>
            <p:ph idx="1"/>
          </p:nvPr>
        </p:nvSpPr>
        <p:spPr>
          <a:xfrm>
            <a:off x="457200" y="1481328"/>
            <a:ext cx="8219256" cy="4972008"/>
          </a:xfrm>
        </p:spPr>
        <p:txBody>
          <a:bodyPr>
            <a:normAutofit fontScale="85000" lnSpcReduction="10000"/>
          </a:bodyPr>
          <a:lstStyle/>
          <a:p>
            <a:pPr>
              <a:buNone/>
            </a:pPr>
            <a:r>
              <a:rPr lang="en-CA" sz="3200" dirty="0" smtClean="0"/>
              <a:t>You work as the head nurse for a forestry estate company’s onsite clinic.  A couple years ago the company put up some posters about HIV and encouraged workers to get tested at your clinic. Only a few people came. Since then, nothing has happened. Now, the general manager wants to meet with you and talk about doing more to support HIV positive employees. What advice can you offer about:</a:t>
            </a:r>
          </a:p>
          <a:p>
            <a:pPr marL="624078" indent="-514350">
              <a:buAutoNum type="arabicParenR"/>
            </a:pPr>
            <a:r>
              <a:rPr lang="en-CA" sz="3200" b="1" dirty="0" smtClean="0"/>
              <a:t>The value of offering workplace HIV support</a:t>
            </a:r>
          </a:p>
          <a:p>
            <a:pPr marL="624078" indent="-514350">
              <a:buAutoNum type="arabicParenR"/>
            </a:pPr>
            <a:r>
              <a:rPr lang="en-CA" sz="3200" b="1" dirty="0" smtClean="0"/>
              <a:t>How to get workers to come for HIV testing</a:t>
            </a:r>
          </a:p>
          <a:p>
            <a:pPr marL="624078" indent="-514350">
              <a:buAutoNum type="arabicParenR"/>
            </a:pPr>
            <a:r>
              <a:rPr lang="en-CA" sz="3200" b="1" dirty="0" smtClean="0"/>
              <a:t>How to support HIV-positive workers access and adherence to HIV management (including ART)</a:t>
            </a:r>
            <a:endParaRPr lang="en-CA" sz="1600" b="1" dirty="0" smtClean="0"/>
          </a:p>
          <a:p>
            <a:pPr>
              <a:buNone/>
            </a:pPr>
            <a:endParaRPr lang="en-CA" sz="3200"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endParaRPr lang="en-US" dirty="0"/>
          </a:p>
        </p:txBody>
      </p:sp>
      <p:sp>
        <p:nvSpPr>
          <p:cNvPr id="3" name="Title 2"/>
          <p:cNvSpPr>
            <a:spLocks noGrp="1"/>
          </p:cNvSpPr>
          <p:nvPr>
            <p:ph type="title"/>
          </p:nvPr>
        </p:nvSpPr>
        <p:spPr/>
        <p:txBody>
          <a:bodyPr/>
          <a:lstStyle/>
          <a:p>
            <a:r>
              <a:rPr lang="en-GB" dirty="0" smtClean="0"/>
              <a:t>References</a:t>
            </a:r>
            <a:endParaRPr lang="en-US" dirty="0"/>
          </a:p>
        </p:txBody>
      </p:sp>
      <p:sp>
        <p:nvSpPr>
          <p:cNvPr id="5" name="Content Placeholder 1"/>
          <p:cNvSpPr txBox="1">
            <a:spLocks/>
          </p:cNvSpPr>
          <p:nvPr/>
        </p:nvSpPr>
        <p:spPr>
          <a:xfrm>
            <a:off x="457200" y="1481328"/>
            <a:ext cx="8219256" cy="4972008"/>
          </a:xfrm>
          <a:prstGeom prst="rect">
            <a:avLst/>
          </a:prstGeom>
        </p:spPr>
        <p:txBody>
          <a:bodyPr vert="horz">
            <a:normAutofit fontScale="62500" lnSpcReduction="20000"/>
          </a:bodyPr>
          <a:lstStyle/>
          <a:p>
            <a:pPr marL="365760" indent="-256032">
              <a:spcBef>
                <a:spcPts val="400"/>
              </a:spcBef>
              <a:buClr>
                <a:schemeClr val="accent1"/>
              </a:buClr>
              <a:buSzPct val="68000"/>
              <a:buFont typeface="Wingdings" pitchFamily="2" charset="2"/>
              <a:buChar char="Ø"/>
            </a:pPr>
            <a:r>
              <a:rPr lang="en-US" sz="3200" dirty="0" err="1" smtClean="0"/>
              <a:t>Bhagwanjee</a:t>
            </a:r>
            <a:r>
              <a:rPr lang="en-US" sz="3200" dirty="0" smtClean="0"/>
              <a:t>, A., Petersen, I., </a:t>
            </a:r>
            <a:r>
              <a:rPr lang="en-US" sz="3200" dirty="0" err="1" smtClean="0"/>
              <a:t>Akintola</a:t>
            </a:r>
            <a:r>
              <a:rPr lang="en-US" sz="3200" dirty="0" smtClean="0"/>
              <a:t>, O., &amp; George, G. (2008). Bridging the gap between VCT and HIV/AIDS treatment uptake: perspectives from a mining-sector workplace in South Africa. African Journal of AIDS Research , 7 (3), 271–279.</a:t>
            </a:r>
            <a:endParaRPr lang="en-CA" sz="3200" dirty="0" smtClean="0"/>
          </a:p>
          <a:p>
            <a:pPr marL="365760" indent="-256032">
              <a:spcBef>
                <a:spcPts val="400"/>
              </a:spcBef>
              <a:buClr>
                <a:schemeClr val="accent1"/>
              </a:buClr>
              <a:buSzPct val="68000"/>
              <a:buFont typeface="Wingdings" pitchFamily="2" charset="2"/>
              <a:buChar char="Ø"/>
            </a:pPr>
            <a:r>
              <a:rPr lang="en-US" sz="3200" dirty="0" smtClean="0"/>
              <a:t>Connelly, P., &amp; Rosen, S. (2006). Treatment for HIV/AIDS at South Africa’s largest employers: myth and reality. S </a:t>
            </a:r>
            <a:r>
              <a:rPr lang="en-US" sz="3200" dirty="0" err="1" smtClean="0"/>
              <a:t>Afr</a:t>
            </a:r>
            <a:r>
              <a:rPr lang="en-US" sz="3200" dirty="0" smtClean="0"/>
              <a:t> Med J , 96, </a:t>
            </a:r>
            <a:r>
              <a:rPr lang="en-US" sz="3200" dirty="0" smtClean="0"/>
              <a:t>128-133.</a:t>
            </a:r>
          </a:p>
          <a:p>
            <a:pPr marL="365760" indent="-256032">
              <a:spcBef>
                <a:spcPts val="400"/>
              </a:spcBef>
              <a:buClr>
                <a:schemeClr val="accent1"/>
              </a:buClr>
              <a:buSzPct val="68000"/>
              <a:buFont typeface="Wingdings" pitchFamily="2" charset="2"/>
              <a:buChar char="Ø"/>
            </a:pPr>
            <a:r>
              <a:rPr lang="en-US" sz="3200" dirty="0" smtClean="0"/>
              <a:t>Connelly</a:t>
            </a:r>
            <a:r>
              <a:rPr lang="en-US" sz="3200" dirty="0" smtClean="0"/>
              <a:t>, P., &amp; Rosen, S. </a:t>
            </a:r>
            <a:r>
              <a:rPr lang="en-US" sz="3200" dirty="0" smtClean="0"/>
              <a:t>(2006). Treatment for HIV/AIDS at South Africa’s largest employers: myth and reality. S </a:t>
            </a:r>
            <a:r>
              <a:rPr lang="en-US" sz="3200" dirty="0" err="1" smtClean="0"/>
              <a:t>Afr</a:t>
            </a:r>
            <a:r>
              <a:rPr lang="en-US" sz="3200" dirty="0" smtClean="0"/>
              <a:t> Med J , 96, </a:t>
            </a:r>
            <a:r>
              <a:rPr lang="en-US" sz="3200" dirty="0" smtClean="0"/>
              <a:t>128-133.</a:t>
            </a:r>
            <a:endParaRPr lang="en-CA" sz="3200" dirty="0" smtClean="0"/>
          </a:p>
          <a:p>
            <a:pPr marL="365760" indent="-256032">
              <a:spcBef>
                <a:spcPts val="400"/>
              </a:spcBef>
              <a:buClr>
                <a:schemeClr val="accent1"/>
              </a:buClr>
              <a:buSzPct val="68000"/>
              <a:buFont typeface="Wingdings" pitchFamily="2" charset="2"/>
              <a:buChar char="Ø"/>
            </a:pPr>
            <a:r>
              <a:rPr lang="en-US" sz="3200" dirty="0" smtClean="0"/>
              <a:t>Connelly</a:t>
            </a:r>
            <a:r>
              <a:rPr lang="en-US" sz="3200" dirty="0" smtClean="0"/>
              <a:t>, P., &amp; Rosen, S. </a:t>
            </a:r>
            <a:r>
              <a:rPr lang="en-US" sz="3200" dirty="0" smtClean="0"/>
              <a:t>(2005). Will small and medium firms provide HIV/AIDS </a:t>
            </a:r>
            <a:r>
              <a:rPr lang="en-US" sz="3300" dirty="0" smtClean="0"/>
              <a:t>services to employees? An analysis of market demand. South </a:t>
            </a:r>
            <a:r>
              <a:rPr lang="en-US" sz="3300" dirty="0" err="1" smtClean="0"/>
              <a:t>Afr</a:t>
            </a:r>
            <a:r>
              <a:rPr lang="en-US" sz="3300" dirty="0" smtClean="0"/>
              <a:t> J Econ , 73 (</a:t>
            </a:r>
            <a:r>
              <a:rPr lang="en-US" sz="3300" dirty="0" err="1" smtClean="0"/>
              <a:t>Suppl</a:t>
            </a:r>
            <a:r>
              <a:rPr lang="en-US" sz="3300" dirty="0" smtClean="0"/>
              <a:t> 1), 613–626.</a:t>
            </a:r>
          </a:p>
          <a:p>
            <a:pPr marL="365760" indent="-256032">
              <a:spcBef>
                <a:spcPts val="400"/>
              </a:spcBef>
              <a:buClr>
                <a:schemeClr val="accent1"/>
              </a:buClr>
              <a:buSzPct val="68000"/>
              <a:buFont typeface="Wingdings" pitchFamily="2" charset="2"/>
              <a:buChar char="Ø"/>
            </a:pPr>
            <a:r>
              <a:rPr lang="en-US" sz="3200" dirty="0" err="1" smtClean="0"/>
              <a:t>Eholie</a:t>
            </a:r>
            <a:r>
              <a:rPr lang="en-US" sz="3200" dirty="0" smtClean="0"/>
              <a:t>, S., Nolan, M., </a:t>
            </a:r>
            <a:r>
              <a:rPr lang="en-US" sz="3200" dirty="0" err="1" smtClean="0"/>
              <a:t>Gaumon</a:t>
            </a:r>
            <a:r>
              <a:rPr lang="en-US" sz="3200" dirty="0" smtClean="0"/>
              <a:t>, A., Mambo, J., </a:t>
            </a:r>
            <a:r>
              <a:rPr lang="en-US" sz="3200" dirty="0" err="1" smtClean="0"/>
              <a:t>Kouamé-Yebouet</a:t>
            </a:r>
            <a:r>
              <a:rPr lang="en-US" sz="3200" dirty="0" smtClean="0"/>
              <a:t>, Y., Aka-</a:t>
            </a:r>
            <a:r>
              <a:rPr lang="en-US" sz="3200" dirty="0" err="1" smtClean="0"/>
              <a:t>Kakou</a:t>
            </a:r>
            <a:r>
              <a:rPr lang="en-US" sz="3200" dirty="0" smtClean="0"/>
              <a:t>, R., et al. (2003). Antiretroviral Treatment can be Cost-saving for Industry and Life-saving for Workers: a Case Study from Côte d’Ivoire’s Private Sector. Economics of AIDS and access to HIV/AIDS care in developing countries, issues and challenges. Paris: </a:t>
            </a:r>
            <a:r>
              <a:rPr lang="en-US" sz="3200" dirty="0" err="1" smtClean="0"/>
              <a:t>Agence</a:t>
            </a:r>
            <a:r>
              <a:rPr lang="en-US" sz="3200" dirty="0" smtClean="0"/>
              <a:t> </a:t>
            </a:r>
            <a:r>
              <a:rPr lang="en-US" sz="3200" dirty="0" err="1" smtClean="0"/>
              <a:t>Nationale</a:t>
            </a:r>
            <a:r>
              <a:rPr lang="en-US" sz="3200" dirty="0" smtClean="0"/>
              <a:t> de </a:t>
            </a:r>
            <a:r>
              <a:rPr lang="en-US" sz="3200" dirty="0" err="1" smtClean="0"/>
              <a:t>Recherches</a:t>
            </a:r>
            <a:r>
              <a:rPr lang="en-US" sz="3200" dirty="0" smtClean="0"/>
              <a:t> </a:t>
            </a:r>
            <a:r>
              <a:rPr lang="en-US" sz="3200" dirty="0" err="1" smtClean="0"/>
              <a:t>sur</a:t>
            </a:r>
            <a:r>
              <a:rPr lang="en-US" sz="3200" dirty="0" smtClean="0"/>
              <a:t> le </a:t>
            </a:r>
            <a:r>
              <a:rPr lang="en-US" sz="3200" dirty="0" err="1" smtClean="0"/>
              <a:t>Sida</a:t>
            </a:r>
            <a:r>
              <a:rPr lang="en-US" sz="3200" dirty="0" smtClean="0"/>
              <a:t>.</a:t>
            </a:r>
          </a:p>
          <a:p>
            <a:endParaRPr lang="en-CA" sz="3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endParaRPr kumimoji="0" lang="en-CA" sz="3200" b="1" i="0" u="none" strike="noStrike" kern="120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Font typeface="Wingdings" pitchFamily="2" charset="2"/>
              <a:buChar char="Ø"/>
            </a:pPr>
            <a:r>
              <a:rPr lang="en-US" sz="2800" dirty="0" err="1" smtClean="0"/>
              <a:t>Feeley</a:t>
            </a:r>
            <a:r>
              <a:rPr lang="en-US" sz="2800" dirty="0" smtClean="0"/>
              <a:t>, F., Rosen, S., &amp; Connelly, P. (2009). The Private Sector and HIV/AIDS in Africa: Recent Developments and Implications for Policy. In E. </a:t>
            </a:r>
            <a:r>
              <a:rPr lang="en-US" sz="2800" dirty="0" err="1" smtClean="0"/>
              <a:t>Lule</a:t>
            </a:r>
            <a:r>
              <a:rPr lang="en-US" sz="2800" dirty="0" smtClean="0"/>
              <a:t>, R. </a:t>
            </a:r>
            <a:r>
              <a:rPr lang="en-US" sz="2800" dirty="0" err="1" smtClean="0"/>
              <a:t>Seifman</a:t>
            </a:r>
            <a:r>
              <a:rPr lang="en-US" sz="2800" dirty="0" smtClean="0"/>
              <a:t>, &amp; A. David, The Changing HIV/AIDS Landscape (pp. 267 - 293). Washington, DC: The World Bank.</a:t>
            </a:r>
            <a:endParaRPr lang="en-CA" sz="2800" dirty="0" smtClean="0"/>
          </a:p>
          <a:p>
            <a:pPr>
              <a:buFont typeface="Wingdings" pitchFamily="2" charset="2"/>
              <a:buChar char="Ø"/>
            </a:pPr>
            <a:r>
              <a:rPr lang="en-US" sz="2800" dirty="0" smtClean="0"/>
              <a:t>George, G. (2006). Workplace ART programmes: Why do companies invest in them and are they working? African Journal of AIDS Research , 5 (2), 179–188.</a:t>
            </a:r>
          </a:p>
          <a:p>
            <a:pPr>
              <a:buFont typeface="Wingdings" pitchFamily="2" charset="2"/>
              <a:buChar char="Ø"/>
            </a:pPr>
            <a:r>
              <a:rPr lang="en-US" sz="2800" dirty="0" err="1" smtClean="0"/>
              <a:t>MoHFW</a:t>
            </a:r>
            <a:r>
              <a:rPr lang="en-US" sz="2800" dirty="0" smtClean="0"/>
              <a:t> Zimbabwe. (2009). Zimbabwe National HIV Estimates. Harare: Ministry of Health and Family Welfare</a:t>
            </a:r>
            <a:r>
              <a:rPr lang="en-US" sz="2800" dirty="0" smtClean="0"/>
              <a:t>.</a:t>
            </a:r>
          </a:p>
          <a:p>
            <a:r>
              <a:rPr lang="en-US" sz="2800" dirty="0" smtClean="0"/>
              <a:t>Rosen</a:t>
            </a:r>
            <a:r>
              <a:rPr lang="en-US" sz="2800" dirty="0" smtClean="0"/>
              <a:t>, S., &amp; Simon, J. (2003). Shifting the burden: the private sector’s response to the AIDS epidemic in Africa. Bulletin of the World Health Organization , 81, 131-137.</a:t>
            </a:r>
            <a:endParaRPr lang="en-CA" sz="2800" dirty="0" smtClean="0"/>
          </a:p>
          <a:p>
            <a:r>
              <a:rPr lang="en-US" sz="2800" dirty="0" smtClean="0"/>
              <a:t>Rosen, S., </a:t>
            </a:r>
            <a:r>
              <a:rPr lang="en-US" sz="2800" dirty="0" err="1" smtClean="0"/>
              <a:t>Feeley</a:t>
            </a:r>
            <a:r>
              <a:rPr lang="en-US" sz="2800" dirty="0" smtClean="0"/>
              <a:t>, F., Connelly, P., &amp; Simon, J. (2007). The private sector and HIV/AIDS in Africa: taking stock of 6 years of applied research. AIDS , 21 (</a:t>
            </a:r>
            <a:r>
              <a:rPr lang="en-US" sz="2800" dirty="0" err="1" smtClean="0"/>
              <a:t>Suppl</a:t>
            </a:r>
            <a:r>
              <a:rPr lang="en-US" sz="2800" dirty="0" smtClean="0"/>
              <a:t> 3), S 41- S51.</a:t>
            </a:r>
            <a:endParaRPr lang="en-CA" sz="2800" dirty="0" smtClean="0"/>
          </a:p>
          <a:p>
            <a:endParaRPr lang="en-CA" dirty="0"/>
          </a:p>
        </p:txBody>
      </p:sp>
      <p:sp>
        <p:nvSpPr>
          <p:cNvPr id="3" name="Title 2"/>
          <p:cNvSpPr>
            <a:spLocks noGrp="1"/>
          </p:cNvSpPr>
          <p:nvPr>
            <p:ph type="title"/>
          </p:nvPr>
        </p:nvSpPr>
        <p:spPr/>
        <p:txBody>
          <a:bodyPr/>
          <a:lstStyle/>
          <a:p>
            <a:r>
              <a:rPr lang="en-CA" dirty="0" smtClean="0"/>
              <a:t>References</a:t>
            </a: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t>Rosen, S., </a:t>
            </a:r>
            <a:r>
              <a:rPr lang="en-US" sz="2800" dirty="0" err="1" smtClean="0"/>
              <a:t>Ketlhapileb</a:t>
            </a:r>
            <a:r>
              <a:rPr lang="en-US" sz="2800" dirty="0" smtClean="0"/>
              <a:t>, M., </a:t>
            </a:r>
            <a:r>
              <a:rPr lang="en-US" sz="2800" dirty="0" err="1" smtClean="0"/>
              <a:t>Sanne</a:t>
            </a:r>
            <a:r>
              <a:rPr lang="en-US" sz="2800" dirty="0" smtClean="0"/>
              <a:t>, I., &amp; </a:t>
            </a:r>
            <a:r>
              <a:rPr lang="en-US" sz="2800" dirty="0" err="1" smtClean="0"/>
              <a:t>DeSilva</a:t>
            </a:r>
            <a:r>
              <a:rPr lang="en-US" sz="2800" dirty="0" smtClean="0"/>
              <a:t>, M. (2008). Differences in normal activities, job performance and symptom prevalence between patients not yet on antiretroviral therapy and patients initiating therapy in South Africa. AIDS , 22 (</a:t>
            </a:r>
            <a:r>
              <a:rPr lang="en-US" sz="2800" dirty="0" err="1" smtClean="0"/>
              <a:t>Suppl</a:t>
            </a:r>
            <a:r>
              <a:rPr lang="en-US" sz="2800" dirty="0" smtClean="0"/>
              <a:t> 1), S131-S139.</a:t>
            </a:r>
            <a:endParaRPr lang="en-CA" sz="2800" dirty="0" smtClean="0"/>
          </a:p>
          <a:p>
            <a:pPr>
              <a:buFont typeface="Wingdings" pitchFamily="2" charset="2"/>
              <a:buChar char="Ø"/>
            </a:pPr>
            <a:r>
              <a:rPr lang="en-GB" sz="2800" dirty="0" smtClean="0"/>
              <a:t>Scott, K., Campbell., C., </a:t>
            </a:r>
            <a:r>
              <a:rPr lang="en-GB" sz="2800" dirty="0" err="1" smtClean="0"/>
              <a:t>Skovdal</a:t>
            </a:r>
            <a:r>
              <a:rPr lang="en-GB" sz="2800" dirty="0" smtClean="0"/>
              <a:t>, M., </a:t>
            </a:r>
            <a:r>
              <a:rPr lang="en-GB" sz="2800" dirty="0" err="1" smtClean="0"/>
              <a:t>Madanhire</a:t>
            </a:r>
            <a:r>
              <a:rPr lang="en-GB" sz="2800" dirty="0" smtClean="0"/>
              <a:t>, C., </a:t>
            </a:r>
            <a:r>
              <a:rPr lang="en-GB" sz="2800" dirty="0" err="1" smtClean="0"/>
              <a:t>Gregson</a:t>
            </a:r>
            <a:r>
              <a:rPr lang="en-GB" sz="2800" dirty="0" smtClean="0"/>
              <a:t>, S. (submitted) “</a:t>
            </a:r>
            <a:r>
              <a:rPr lang="en-CA" sz="2800" dirty="0" smtClean="0"/>
              <a:t>What can companies do to support HIV-positive workers? Recommendations for African workplaces” International Journal of Workplace Health Management</a:t>
            </a:r>
          </a:p>
          <a:p>
            <a:pPr>
              <a:buFont typeface="Wingdings" pitchFamily="2" charset="2"/>
              <a:buChar char="Ø"/>
            </a:pPr>
            <a:r>
              <a:rPr lang="en-US" sz="2800" dirty="0" smtClean="0"/>
              <a:t>UNAIDS/WHO. (2009). Fact Sheet Sub-Saharan Africa. Retrieved September 10, 2010, from AIDS Epidemic Update 2009: http://data.unaids.org/pub/FactSheet/2009/20091124_FS_SSA_en.pdf</a:t>
            </a:r>
            <a:endParaRPr lang="en-CA" sz="2800" dirty="0" smtClean="0"/>
          </a:p>
          <a:p>
            <a:endParaRPr lang="en-CA" dirty="0"/>
          </a:p>
        </p:txBody>
      </p:sp>
      <p:sp>
        <p:nvSpPr>
          <p:cNvPr id="3" name="Title 2"/>
          <p:cNvSpPr>
            <a:spLocks noGrp="1"/>
          </p:cNvSpPr>
          <p:nvPr>
            <p:ph type="title"/>
          </p:nvPr>
        </p:nvSpPr>
        <p:spPr/>
        <p:txBody>
          <a:bodyPr/>
          <a:lstStyle/>
          <a:p>
            <a:r>
              <a:rPr lang="en-CA" dirty="0" smtClean="0"/>
              <a:t>References</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3888" indent="-514350">
              <a:buFont typeface="Calibri" pitchFamily="34" charset="0"/>
              <a:buAutoNum type="arabicPeriod"/>
            </a:pPr>
            <a:r>
              <a:rPr lang="en-GB" dirty="0" smtClean="0"/>
              <a:t>Background on HIV management in the workplace</a:t>
            </a:r>
          </a:p>
          <a:p>
            <a:pPr marL="623888" indent="-514350">
              <a:buFont typeface="Calibri" pitchFamily="34" charset="0"/>
              <a:buAutoNum type="arabicPeriod"/>
            </a:pPr>
            <a:r>
              <a:rPr lang="en-GB" dirty="0" smtClean="0"/>
              <a:t>The cost of untreated HIV to employers</a:t>
            </a:r>
          </a:p>
          <a:p>
            <a:pPr marL="623888" indent="-514350">
              <a:buFont typeface="Calibri" pitchFamily="34" charset="0"/>
              <a:buAutoNum type="arabicPeriod"/>
            </a:pPr>
            <a:r>
              <a:rPr lang="en-GB" dirty="0" smtClean="0"/>
              <a:t>Models of HIV management</a:t>
            </a:r>
          </a:p>
          <a:p>
            <a:pPr marL="623888" indent="-514350">
              <a:buFont typeface="Calibri" pitchFamily="34" charset="0"/>
              <a:buAutoNum type="arabicPeriod"/>
            </a:pPr>
            <a:r>
              <a:rPr lang="en-GB" dirty="0" smtClean="0"/>
              <a:t>Concrete recommendations that nurses can offer </a:t>
            </a:r>
            <a:r>
              <a:rPr lang="en-GB" dirty="0" smtClean="0"/>
              <a:t>workplaces</a:t>
            </a:r>
          </a:p>
          <a:p>
            <a:pPr marL="623888" indent="-514350">
              <a:buFont typeface="Calibri" pitchFamily="34" charset="0"/>
              <a:buAutoNum type="arabicPeriod"/>
            </a:pPr>
            <a:r>
              <a:rPr lang="en-GB" dirty="0" smtClean="0"/>
              <a:t>Summary </a:t>
            </a:r>
            <a:endParaRPr lang="en-GB" dirty="0" smtClean="0"/>
          </a:p>
          <a:p>
            <a:pPr marL="623888" indent="-514350">
              <a:buFont typeface="Calibri" pitchFamily="34" charset="0"/>
              <a:buAutoNum type="arabicPeriod"/>
            </a:pPr>
            <a:r>
              <a:rPr lang="en-GB" dirty="0" smtClean="0"/>
              <a:t>Group discussion</a:t>
            </a:r>
          </a:p>
          <a:p>
            <a:pPr marL="623888" indent="-514350">
              <a:buFont typeface="Calibri" pitchFamily="34" charset="0"/>
              <a:buAutoNum type="arabicPeriod"/>
            </a:pPr>
            <a:endParaRPr lang="en-US" dirty="0"/>
          </a:p>
        </p:txBody>
      </p:sp>
      <p:sp>
        <p:nvSpPr>
          <p:cNvPr id="3" name="Title 2"/>
          <p:cNvSpPr>
            <a:spLocks noGrp="1"/>
          </p:cNvSpPr>
          <p:nvPr>
            <p:ph type="title"/>
          </p:nvPr>
        </p:nvSpPr>
        <p:spPr/>
        <p:txBody>
          <a:bodyPr/>
          <a:lstStyle/>
          <a:p>
            <a:r>
              <a:rPr lang="en-GB" dirty="0" smtClean="0"/>
              <a:t>Lecture overview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90878"/>
          </a:xfrm>
        </p:spPr>
        <p:txBody>
          <a:bodyPr>
            <a:normAutofit lnSpcReduction="10000"/>
          </a:bodyPr>
          <a:lstStyle/>
          <a:p>
            <a:r>
              <a:rPr lang="en-US" sz="2800" dirty="0" smtClean="0"/>
              <a:t>90% of HIV positive people are adults</a:t>
            </a:r>
          </a:p>
          <a:p>
            <a:r>
              <a:rPr lang="en-US" sz="2800" dirty="0" smtClean="0"/>
              <a:t>Adult HIV prevalence rate in 2008 in sub-Saharan Africa was 5.2%</a:t>
            </a:r>
          </a:p>
          <a:p>
            <a:r>
              <a:rPr lang="en-US" sz="2800" dirty="0" smtClean="0"/>
              <a:t>All the 9 most southern African countries have adult HIV prevalence rates of over 10%</a:t>
            </a:r>
          </a:p>
          <a:p>
            <a:r>
              <a:rPr lang="en-US" sz="2800" dirty="0" smtClean="0"/>
              <a:t>Some workplaces have higher than average HIV rates among their workers </a:t>
            </a:r>
          </a:p>
          <a:p>
            <a:pPr lvl="1"/>
            <a:r>
              <a:rPr lang="en-US" sz="2400" dirty="0" smtClean="0"/>
              <a:t>Mining, manufacturing, transport</a:t>
            </a:r>
          </a:p>
          <a:p>
            <a:r>
              <a:rPr lang="en-US" sz="2800" dirty="0" smtClean="0"/>
              <a:t>Why do some </a:t>
            </a:r>
            <a:r>
              <a:rPr lang="en-US" sz="2800" dirty="0" smtClean="0"/>
              <a:t>sectors (such as mining or transport) have higher HIV rates than others (such as financial services)?  Discuss. </a:t>
            </a:r>
            <a:endParaRPr lang="en-US" sz="2800" dirty="0"/>
          </a:p>
        </p:txBody>
      </p:sp>
      <p:sp>
        <p:nvSpPr>
          <p:cNvPr id="3" name="Title 2"/>
          <p:cNvSpPr>
            <a:spLocks noGrp="1"/>
          </p:cNvSpPr>
          <p:nvPr>
            <p:ph type="title"/>
          </p:nvPr>
        </p:nvSpPr>
        <p:spPr/>
        <p:txBody>
          <a:bodyPr>
            <a:normAutofit/>
          </a:bodyPr>
          <a:lstStyle/>
          <a:p>
            <a:r>
              <a:rPr lang="en-GB" dirty="0" smtClean="0"/>
              <a:t>1. Background: HIV among workers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Until recently, HIV was often </a:t>
            </a:r>
            <a:r>
              <a:rPr lang="en-GB" dirty="0" smtClean="0"/>
              <a:t>not been seen as a major issue by businesses</a:t>
            </a:r>
          </a:p>
          <a:p>
            <a:r>
              <a:rPr lang="en-GB" dirty="0" smtClean="0"/>
              <a:t>Survey of 80 enterprises in SA: managers ranked HIV as 9</a:t>
            </a:r>
            <a:r>
              <a:rPr lang="en-GB" baseline="30000" dirty="0" smtClean="0"/>
              <a:t>th</a:t>
            </a:r>
            <a:r>
              <a:rPr lang="en-GB" dirty="0" smtClean="0"/>
              <a:t> most important (out of 10 priorities) (Connelly and Rosen 2005)</a:t>
            </a:r>
          </a:p>
          <a:p>
            <a:r>
              <a:rPr lang="en-US" dirty="0" smtClean="0"/>
              <a:t>Out of 860 manufacturing firms about 1/3 invest in HIV prevention (</a:t>
            </a:r>
            <a:r>
              <a:rPr lang="en-US" dirty="0" err="1" smtClean="0"/>
              <a:t>Ramachandra</a:t>
            </a:r>
            <a:r>
              <a:rPr lang="en-US" dirty="0" smtClean="0"/>
              <a:t>, Shah and Turner 2007</a:t>
            </a:r>
            <a:r>
              <a:rPr lang="en-US" dirty="0" smtClean="0"/>
              <a:t>)</a:t>
            </a:r>
          </a:p>
          <a:p>
            <a:r>
              <a:rPr lang="en-US" dirty="0" smtClean="0"/>
              <a:t>Responses are improving recently (George 2006)</a:t>
            </a:r>
          </a:p>
          <a:p>
            <a:pPr lvl="1"/>
            <a:r>
              <a:rPr lang="en-US" dirty="0" smtClean="0"/>
              <a:t>ART more affordable and available</a:t>
            </a:r>
          </a:p>
          <a:p>
            <a:pPr lvl="1"/>
            <a:r>
              <a:rPr lang="en-US" dirty="0" smtClean="0"/>
              <a:t>Maturing epidemic</a:t>
            </a:r>
          </a:p>
          <a:p>
            <a:pPr lvl="1"/>
            <a:r>
              <a:rPr lang="en-US" dirty="0" smtClean="0"/>
              <a:t>Activist pressure, corporate culture</a:t>
            </a:r>
            <a:endParaRPr lang="en-US" dirty="0" smtClean="0"/>
          </a:p>
        </p:txBody>
      </p:sp>
      <p:sp>
        <p:nvSpPr>
          <p:cNvPr id="3" name="Title 2"/>
          <p:cNvSpPr>
            <a:spLocks noGrp="1"/>
          </p:cNvSpPr>
          <p:nvPr>
            <p:ph type="title"/>
          </p:nvPr>
        </p:nvSpPr>
        <p:spPr/>
        <p:txBody>
          <a:bodyPr>
            <a:normAutofit fontScale="90000"/>
          </a:bodyPr>
          <a:lstStyle/>
          <a:p>
            <a:r>
              <a:rPr lang="en-GB" dirty="0" smtClean="0"/>
              <a:t>1. Background: Business responses to HIV</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496944" cy="5040560"/>
          </a:xfrm>
        </p:spPr>
        <p:txBody>
          <a:bodyPr>
            <a:normAutofit/>
          </a:bodyPr>
          <a:lstStyle/>
          <a:p>
            <a:r>
              <a:rPr lang="en-US" dirty="0" smtClean="0"/>
              <a:t>S</a:t>
            </a:r>
            <a:r>
              <a:rPr lang="en-US" dirty="0" smtClean="0"/>
              <a:t>mall </a:t>
            </a:r>
            <a:r>
              <a:rPr lang="en-US" dirty="0" smtClean="0"/>
              <a:t>and medium </a:t>
            </a:r>
            <a:r>
              <a:rPr lang="en-US" dirty="0" smtClean="0"/>
              <a:t>companies do less</a:t>
            </a:r>
            <a:endParaRPr lang="en-US" dirty="0" smtClean="0"/>
          </a:p>
          <a:p>
            <a:pPr lvl="1"/>
            <a:r>
              <a:rPr lang="en-US" dirty="0" smtClean="0"/>
              <a:t>Per-employee cost for HIV assistance higher</a:t>
            </a:r>
          </a:p>
          <a:p>
            <a:pPr lvl="1"/>
            <a:r>
              <a:rPr lang="en-US" dirty="0" smtClean="0"/>
              <a:t>Losses because of HIV muted by other </a:t>
            </a:r>
            <a:r>
              <a:rPr lang="en-US" dirty="0" smtClean="0"/>
              <a:t>pressures</a:t>
            </a:r>
            <a:endParaRPr lang="en-US" dirty="0" smtClean="0"/>
          </a:p>
          <a:p>
            <a:r>
              <a:rPr lang="en-US" dirty="0" smtClean="0"/>
              <a:t>Larger companies tend to do more about HIV</a:t>
            </a:r>
          </a:p>
          <a:p>
            <a:pPr lvl="1"/>
            <a:r>
              <a:rPr lang="en-US" dirty="0" smtClean="0"/>
              <a:t>Better organized human resource departments</a:t>
            </a:r>
          </a:p>
          <a:p>
            <a:pPr lvl="1"/>
            <a:r>
              <a:rPr lang="en-US" dirty="0" smtClean="0"/>
              <a:t>Pressure worker groups, customers, internationally</a:t>
            </a:r>
          </a:p>
          <a:p>
            <a:pPr lvl="1"/>
            <a:r>
              <a:rPr lang="en-US" dirty="0" smtClean="0"/>
              <a:t>Partner with NGOs or government health resources</a:t>
            </a:r>
          </a:p>
          <a:p>
            <a:pPr lvl="1"/>
            <a:r>
              <a:rPr lang="en-US" dirty="0" smtClean="0"/>
              <a:t>Of 52 largest employers in South Africa, around 50% provide ART</a:t>
            </a:r>
          </a:p>
          <a:p>
            <a:r>
              <a:rPr lang="en-US" dirty="0" smtClean="0"/>
              <a:t>Helping small and medium sized companies provide more HIV management for workers an important next step</a:t>
            </a:r>
          </a:p>
          <a:p>
            <a:endParaRPr lang="en-US" dirty="0"/>
          </a:p>
        </p:txBody>
      </p:sp>
      <p:sp>
        <p:nvSpPr>
          <p:cNvPr id="3" name="Title 2"/>
          <p:cNvSpPr>
            <a:spLocks noGrp="1"/>
          </p:cNvSpPr>
          <p:nvPr>
            <p:ph type="title"/>
          </p:nvPr>
        </p:nvSpPr>
        <p:spPr/>
        <p:txBody>
          <a:bodyPr>
            <a:normAutofit fontScale="90000"/>
          </a:bodyPr>
          <a:lstStyle/>
          <a:p>
            <a:r>
              <a:rPr lang="en-GB" dirty="0" smtClean="0"/>
              <a:t>1. Background: Small versus large workplaces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CA" sz="3600" dirty="0" smtClean="0"/>
              <a:t>The provision of treatment to </a:t>
            </a:r>
            <a:r>
              <a:rPr lang="en-CA" sz="3600" dirty="0" smtClean="0"/>
              <a:t>HIV infected employees </a:t>
            </a:r>
            <a:r>
              <a:rPr lang="en-CA" sz="3600" dirty="0" smtClean="0"/>
              <a:t>is a response to the epidemic </a:t>
            </a:r>
            <a:r>
              <a:rPr lang="en-CA" sz="3600" dirty="0" smtClean="0"/>
              <a:t>which more </a:t>
            </a:r>
            <a:r>
              <a:rPr lang="en-CA" sz="3600" dirty="0" smtClean="0"/>
              <a:t>and more companies are adopting </a:t>
            </a:r>
            <a:r>
              <a:rPr lang="en-CA" sz="3600" dirty="0" smtClean="0"/>
              <a:t>every year (George 2006)</a:t>
            </a:r>
          </a:p>
          <a:p>
            <a:pPr>
              <a:buNone/>
            </a:pPr>
            <a:endParaRPr lang="en-CA" sz="1200" dirty="0" smtClean="0"/>
          </a:p>
          <a:p>
            <a:pPr>
              <a:buNone/>
            </a:pPr>
            <a:r>
              <a:rPr lang="en-CA" sz="3600" b="1" dirty="0" smtClean="0"/>
              <a:t>Discussion point </a:t>
            </a:r>
            <a:endParaRPr lang="en-CA" sz="3600" b="1" dirty="0" smtClean="0"/>
          </a:p>
          <a:p>
            <a:pPr>
              <a:buNone/>
            </a:pPr>
            <a:r>
              <a:rPr lang="en-CA" sz="3600" dirty="0" smtClean="0"/>
              <a:t>From a business perspective, what are some of the costs of ‘doing nothing’ about HIV? </a:t>
            </a:r>
          </a:p>
          <a:p>
            <a:pPr lvl="1"/>
            <a:r>
              <a:rPr lang="en-CA" sz="3200" dirty="0" smtClean="0"/>
              <a:t>F</a:t>
            </a:r>
            <a:r>
              <a:rPr lang="en-CA" sz="3200" dirty="0" smtClean="0"/>
              <a:t>inancial costs?</a:t>
            </a:r>
          </a:p>
          <a:p>
            <a:pPr lvl="1"/>
            <a:r>
              <a:rPr lang="en-CA" sz="3200" dirty="0" smtClean="0"/>
              <a:t>Emotional, social, other costs? </a:t>
            </a:r>
          </a:p>
        </p:txBody>
      </p:sp>
      <p:sp>
        <p:nvSpPr>
          <p:cNvPr id="3" name="Title 2"/>
          <p:cNvSpPr>
            <a:spLocks noGrp="1"/>
          </p:cNvSpPr>
          <p:nvPr>
            <p:ph type="title"/>
          </p:nvPr>
        </p:nvSpPr>
        <p:spPr/>
        <p:txBody>
          <a:bodyPr>
            <a:normAutofit fontScale="90000"/>
          </a:bodyPr>
          <a:lstStyle/>
          <a:p>
            <a:r>
              <a:rPr lang="en-CA" dirty="0" smtClean="0"/>
              <a:t>2. Cost of untreated HIV to businesses</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CA" sz="3200" dirty="0" smtClean="0"/>
              <a:t>Varies from workplace to workplace</a:t>
            </a:r>
          </a:p>
          <a:p>
            <a:r>
              <a:rPr lang="en-CA" sz="3200" b="1" dirty="0" smtClean="0"/>
              <a:t>Direct costs: </a:t>
            </a:r>
          </a:p>
          <a:p>
            <a:pPr lvl="1"/>
            <a:r>
              <a:rPr lang="en-CA" sz="3200" dirty="0" smtClean="0"/>
              <a:t>sick </a:t>
            </a:r>
            <a:r>
              <a:rPr lang="en-CA" sz="3200" dirty="0" smtClean="0"/>
              <a:t>leave, medical care, death </a:t>
            </a:r>
            <a:r>
              <a:rPr lang="en-CA" sz="3200" dirty="0" smtClean="0"/>
              <a:t>benefits, funeral costs, recruiting </a:t>
            </a:r>
            <a:r>
              <a:rPr lang="en-CA" sz="3200" dirty="0" smtClean="0"/>
              <a:t>and retraining new </a:t>
            </a:r>
            <a:r>
              <a:rPr lang="en-CA" sz="3200" dirty="0" smtClean="0"/>
              <a:t>employees</a:t>
            </a:r>
          </a:p>
          <a:p>
            <a:r>
              <a:rPr lang="en-CA" sz="3200" b="1" dirty="0" smtClean="0"/>
              <a:t>Indirect costs: </a:t>
            </a:r>
          </a:p>
          <a:p>
            <a:pPr lvl="1"/>
            <a:r>
              <a:rPr lang="en-CA" sz="3200" dirty="0" smtClean="0"/>
              <a:t>workforce strain, </a:t>
            </a:r>
            <a:r>
              <a:rPr lang="en-CA" sz="3200" dirty="0" smtClean="0"/>
              <a:t>staff demoralization, loss of </a:t>
            </a:r>
            <a:r>
              <a:rPr lang="en-CA" sz="3200" dirty="0" smtClean="0"/>
              <a:t>experienced staff, sick staff are a hazard at physically demanding job sites, bad publicity</a:t>
            </a:r>
            <a:endParaRPr lang="en-CA" sz="2800" dirty="0" smtClean="0"/>
          </a:p>
        </p:txBody>
      </p:sp>
      <p:sp>
        <p:nvSpPr>
          <p:cNvPr id="3" name="Title 2"/>
          <p:cNvSpPr>
            <a:spLocks noGrp="1"/>
          </p:cNvSpPr>
          <p:nvPr>
            <p:ph type="title"/>
          </p:nvPr>
        </p:nvSpPr>
        <p:spPr/>
        <p:txBody>
          <a:bodyPr/>
          <a:lstStyle/>
          <a:p>
            <a:r>
              <a:rPr lang="en-CA" dirty="0" smtClean="0"/>
              <a:t>2. Cost of untreated HIV</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CA" sz="3200" dirty="0" smtClean="0"/>
              <a:t>Hard to accurately determine financial costs of HIV to all businesses</a:t>
            </a:r>
          </a:p>
          <a:p>
            <a:r>
              <a:rPr lang="en-CA" sz="3200" dirty="0" smtClean="0"/>
              <a:t>For 14 businesses that made this data available, researchers found:</a:t>
            </a:r>
          </a:p>
          <a:p>
            <a:pPr lvl="1"/>
            <a:r>
              <a:rPr lang="en-CA" sz="2800" dirty="0" smtClean="0"/>
              <a:t>Losing employee to HIV costs the company 0.5 to 5.6 times that employees annual compensation. </a:t>
            </a:r>
          </a:p>
          <a:p>
            <a:pPr lvl="1"/>
            <a:r>
              <a:rPr lang="en-CA" sz="2800" dirty="0" smtClean="0"/>
              <a:t>Labour costs increased 0.6-10.8%</a:t>
            </a:r>
          </a:p>
          <a:p>
            <a:pPr lvl="1"/>
            <a:r>
              <a:rPr lang="en-CA" sz="2800" dirty="0" smtClean="0"/>
              <a:t>Manual workers with HIV 25-30% less productive over last two years and absent 18-50 more days</a:t>
            </a:r>
          </a:p>
          <a:p>
            <a:pPr lvl="1">
              <a:buNone/>
            </a:pPr>
            <a:r>
              <a:rPr lang="en-CA" sz="3200" dirty="0" smtClean="0"/>
              <a:t>(Rosen</a:t>
            </a:r>
            <a:r>
              <a:rPr lang="en-CA" sz="3200" dirty="0" smtClean="0"/>
              <a:t>, </a:t>
            </a:r>
            <a:r>
              <a:rPr lang="en-CA" sz="3200" dirty="0" err="1" smtClean="0"/>
              <a:t>Feeley</a:t>
            </a:r>
            <a:r>
              <a:rPr lang="en-CA" sz="3200" dirty="0" smtClean="0"/>
              <a:t>, Connelly and Simon </a:t>
            </a:r>
            <a:r>
              <a:rPr lang="en-CA" sz="3200" dirty="0" smtClean="0"/>
              <a:t>, 2007</a:t>
            </a:r>
            <a:r>
              <a:rPr lang="en-CA" sz="3200" dirty="0" smtClean="0"/>
              <a:t>) </a:t>
            </a:r>
            <a:endParaRPr lang="en-CA" sz="2800" dirty="0"/>
          </a:p>
        </p:txBody>
      </p:sp>
      <p:sp>
        <p:nvSpPr>
          <p:cNvPr id="3" name="Title 2"/>
          <p:cNvSpPr>
            <a:spLocks noGrp="1"/>
          </p:cNvSpPr>
          <p:nvPr>
            <p:ph type="title"/>
          </p:nvPr>
        </p:nvSpPr>
        <p:spPr/>
        <p:txBody>
          <a:bodyPr/>
          <a:lstStyle/>
          <a:p>
            <a:r>
              <a:rPr lang="en-CA" dirty="0" smtClean="0"/>
              <a:t>2. Costs of untreated HIV</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1533</TotalTime>
  <Words>4688</Words>
  <Application>Microsoft Office PowerPoint</Application>
  <PresentationFormat>On-screen Show (4:3)</PresentationFormat>
  <Paragraphs>414</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AIDS amongst workers: What special factors influence the access and adherence of workers?</vt:lpstr>
      <vt:lpstr>Aim of lecture</vt:lpstr>
      <vt:lpstr>Lecture overview</vt:lpstr>
      <vt:lpstr>1. Background: HIV among workers</vt:lpstr>
      <vt:lpstr>1. Background: Business responses to HIV</vt:lpstr>
      <vt:lpstr>1. Background: Small versus large workplaces</vt:lpstr>
      <vt:lpstr>2. Cost of untreated HIV to businesses</vt:lpstr>
      <vt:lpstr>2. Cost of untreated HIV</vt:lpstr>
      <vt:lpstr>2. Costs of untreated HIV</vt:lpstr>
      <vt:lpstr>2. Cost of untreated HIV</vt:lpstr>
      <vt:lpstr>3. Models of HIV management</vt:lpstr>
      <vt:lpstr>3. Models of HIV management</vt:lpstr>
      <vt:lpstr>3. Models of HIV management</vt:lpstr>
      <vt:lpstr>4.  Recommendations for workplaces</vt:lpstr>
      <vt:lpstr>4.  Recommendations for workplaces</vt:lpstr>
      <vt:lpstr>4. Recommendations for workplaces</vt:lpstr>
      <vt:lpstr>4. Recommendations for workplaces</vt:lpstr>
      <vt:lpstr>4. Recommendations for workplaces</vt:lpstr>
      <vt:lpstr>4. Recommendations for workplaces</vt:lpstr>
      <vt:lpstr>4. Recommendations for workplaces</vt:lpstr>
      <vt:lpstr>4. Recommendations for workplaces</vt:lpstr>
      <vt:lpstr>4. Recommendations for workplaces</vt:lpstr>
      <vt:lpstr>4. Recommendations for workplaces</vt:lpstr>
      <vt:lpstr>4. Recommendations to workplaces</vt:lpstr>
      <vt:lpstr>5. Summary</vt:lpstr>
      <vt:lpstr>6. Group discussion</vt:lpstr>
      <vt:lpstr>References</vt:lpstr>
      <vt:lpstr>References</vt:lpstr>
      <vt:lpstr>References</vt:lpstr>
    </vt:vector>
  </TitlesOfParts>
  <Company>London School of Economics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Services</dc:creator>
  <cp:lastModifiedBy>Kerry Scott</cp:lastModifiedBy>
  <cp:revision>153</cp:revision>
  <dcterms:created xsi:type="dcterms:W3CDTF">2010-12-01T15:05:24Z</dcterms:created>
  <dcterms:modified xsi:type="dcterms:W3CDTF">2011-01-13T07:51:44Z</dcterms:modified>
</cp:coreProperties>
</file>